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3" r:id="rId3"/>
    <p:sldId id="274" r:id="rId4"/>
    <p:sldId id="275" r:id="rId5"/>
    <p:sldId id="276" r:id="rId6"/>
    <p:sldId id="263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90" r:id="rId18"/>
    <p:sldId id="287" r:id="rId19"/>
    <p:sldId id="288" r:id="rId20"/>
    <p:sldId id="289" r:id="rId21"/>
    <p:sldId id="268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1028" userDrawn="1">
          <p15:clr>
            <a:srgbClr val="A4A3A4"/>
          </p15:clr>
        </p15:guide>
        <p15:guide id="3" orient="horz" pos="37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just format 2 - Dekorfär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llanmörkt format 3 - Dekorfärg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llanmörkt format 3 - 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Mörkt format 1 - Dekorfär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Mörkt format 2 - Dekorfärg 5/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Mörkt format 2 - Dekorfärg 3/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Mörkt format 2 - Dekorfärg 1/Dekorfär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Mörkt forma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Mörkt format 1 - Dekorfärg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12C8C85-51F0-491E-9774-3900AFEF0FD7}" styleName="Ljust format 2 - Dekorfärg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llanmörkt format 1 - Dekorfärg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8"/>
    <p:restoredTop sz="81625"/>
  </p:normalViewPr>
  <p:slideViewPr>
    <p:cSldViewPr snapToGrid="0" snapToObjects="1" showGuides="1">
      <p:cViewPr varScale="1">
        <p:scale>
          <a:sx n="106" d="100"/>
          <a:sy n="106" d="100"/>
        </p:scale>
        <p:origin x="560" y="168"/>
      </p:cViewPr>
      <p:guideLst>
        <p:guide orient="horz" pos="1389"/>
        <p:guide pos="1028"/>
        <p:guide orient="horz" pos="37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kalkylblad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Försäljning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19-6F4A-8F64-17EBCBBBBD7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19-6F4A-8F64-17EBCBBBBD7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19-6F4A-8F64-17EBCBBBBD7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919-6F4A-8F64-17EBCBBBBD7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919-6F4A-8F64-17EBCBBBBD74}"/>
              </c:ext>
            </c:extLst>
          </c:dPt>
          <c:cat>
            <c:strRef>
              <c:f>Blad1!$A$2:$A$6</c:f>
              <c:strCache>
                <c:ptCount val="5"/>
                <c:pt idx="0">
                  <c:v>Central goverment allocation 49%</c:v>
                </c:pt>
                <c:pt idx="1">
                  <c:v>Goverment grant providers 23%</c:v>
                </c:pt>
                <c:pt idx="2">
                  <c:v>Other Swedish grant providers 13%</c:v>
                </c:pt>
                <c:pt idx="3">
                  <c:v>Foreign grant providers 8%</c:v>
                </c:pt>
                <c:pt idx="4">
                  <c:v>Applied reaserch 7%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49</c:v>
                </c:pt>
                <c:pt idx="1">
                  <c:v>23</c:v>
                </c:pt>
                <c:pt idx="2">
                  <c:v>13</c:v>
                </c:pt>
                <c:pt idx="3">
                  <c:v>8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06-1F4C-92DD-CC2B409CED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49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44371694358941"/>
          <c:y val="0.16814326036029778"/>
          <c:w val="0.37692352170881455"/>
          <c:h val="0.663713226704721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Blad1!$A$2:$A$7</c:f>
              <c:strCache>
                <c:ptCount val="6"/>
                <c:pt idx="0">
                  <c:v>Senior lecturers 26 (27% f)</c:v>
                </c:pt>
                <c:pt idx="1">
                  <c:v>Career-development positions 27 (42% f)</c:v>
                </c:pt>
                <c:pt idx="2">
                  <c:v>Professors 34 (18% f)</c:v>
                </c:pt>
                <c:pt idx="3">
                  <c:v>Administrative &amp; technical staff 51 (54% f)</c:v>
                </c:pt>
                <c:pt idx="4">
                  <c:v>Doctoral students 72 (58% f)</c:v>
                </c:pt>
                <c:pt idx="5">
                  <c:v>Other lecturers &amp; researchers 82 (50% f)</c:v>
                </c:pt>
              </c:strCache>
            </c:strRef>
          </c:cat>
          <c:val>
            <c:numRef>
              <c:f>Blad1!$B$2:$B$7</c:f>
              <c:numCache>
                <c:formatCode>General</c:formatCode>
                <c:ptCount val="6"/>
                <c:pt idx="0">
                  <c:v>26</c:v>
                </c:pt>
                <c:pt idx="1">
                  <c:v>27</c:v>
                </c:pt>
                <c:pt idx="2">
                  <c:v>24</c:v>
                </c:pt>
                <c:pt idx="3">
                  <c:v>51</c:v>
                </c:pt>
                <c:pt idx="4">
                  <c:v>72</c:v>
                </c:pt>
                <c:pt idx="5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73-0E49-8FDF-F3710DF34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75302623"/>
        <c:axId val="975312895"/>
      </c:barChart>
      <c:catAx>
        <c:axId val="9753026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75312895"/>
        <c:crosses val="autoZero"/>
        <c:auto val="1"/>
        <c:lblAlgn val="ctr"/>
        <c:lblOffset val="100"/>
        <c:noMultiLvlLbl val="0"/>
      </c:catAx>
      <c:valAx>
        <c:axId val="9753128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753026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14DD3-62EE-7048-9559-A20293B3E60D}" type="datetimeFigureOut">
              <a:rPr lang="sv-SE" smtClean="0"/>
              <a:t>2023-03-08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35BF2-85D5-404D-8153-DE011A72B39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100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97117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0334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sv-SE" b="1" noProof="0" dirty="0">
                <a:ea typeface="ＭＳ Ｐゴシック" charset="-128"/>
              </a:rPr>
              <a:t>Central government allocation</a:t>
            </a:r>
            <a:r>
              <a:rPr lang="en-GB" altLang="sv-SE" noProof="0" dirty="0">
                <a:ea typeface="ＭＳ Ｐゴシック" charset="-128"/>
              </a:rPr>
              <a:t> – funding from the state. </a:t>
            </a:r>
          </a:p>
          <a:p>
            <a:pPr eaLnBrk="1" hangingPunct="1">
              <a:spcBef>
                <a:spcPct val="0"/>
              </a:spcBef>
            </a:pPr>
            <a:r>
              <a:rPr lang="en-GB" altLang="sv-SE" b="1" noProof="0" dirty="0">
                <a:ea typeface="ＭＳ Ｐゴシック" charset="-128"/>
              </a:rPr>
              <a:t>Government grant providers </a:t>
            </a:r>
            <a:r>
              <a:rPr lang="en-GB" altLang="sv-SE" noProof="0" dirty="0">
                <a:ea typeface="ＭＳ Ｐゴシック" charset="-128"/>
              </a:rPr>
              <a:t>– granted in competition, i.e. </a:t>
            </a:r>
            <a:r>
              <a:rPr lang="en-GB" altLang="sv-SE" noProof="0" dirty="0" err="1">
                <a:ea typeface="ＭＳ Ｐゴシック" charset="-128"/>
              </a:rPr>
              <a:t>Vinnova</a:t>
            </a:r>
            <a:r>
              <a:rPr lang="en-GB" altLang="sv-SE" noProof="0" dirty="0">
                <a:ea typeface="ＭＳ Ｐゴシック" charset="-128"/>
              </a:rPr>
              <a:t>, </a:t>
            </a:r>
            <a:r>
              <a:rPr lang="en-GB" altLang="sv-SE" noProof="0" dirty="0" err="1">
                <a:ea typeface="ＭＳ Ｐゴシック" charset="-128"/>
              </a:rPr>
              <a:t>Vetenskapsrådet</a:t>
            </a:r>
            <a:r>
              <a:rPr lang="en-GB" altLang="sv-SE" noProof="0" dirty="0">
                <a:ea typeface="ＭＳ Ｐゴシック" charset="-128"/>
              </a:rPr>
              <a:t>, </a:t>
            </a:r>
            <a:r>
              <a:rPr lang="en-GB" altLang="sv-SE" noProof="0" dirty="0" err="1">
                <a:ea typeface="ＭＳ Ｐゴシック" charset="-128"/>
              </a:rPr>
              <a:t>Formas</a:t>
            </a:r>
            <a:r>
              <a:rPr lang="en-GB" altLang="sv-SE" noProof="0" dirty="0">
                <a:ea typeface="ＭＳ Ｐゴシック" charset="-128"/>
              </a:rPr>
              <a:t>, etc.</a:t>
            </a:r>
          </a:p>
          <a:p>
            <a:pPr eaLnBrk="1" hangingPunct="1">
              <a:spcBef>
                <a:spcPct val="0"/>
              </a:spcBef>
            </a:pPr>
            <a:r>
              <a:rPr lang="en-GB" altLang="sv-SE" b="1" noProof="0" dirty="0">
                <a:ea typeface="ＭＳ Ｐゴシック" charset="-128"/>
              </a:rPr>
              <a:t>Other Swedish grant providers </a:t>
            </a:r>
            <a:r>
              <a:rPr lang="en-GB" altLang="sv-SE" noProof="0" dirty="0">
                <a:ea typeface="ＭＳ Ｐゴシック" charset="-128"/>
              </a:rPr>
              <a:t>– non governmental, i.e. Knut </a:t>
            </a:r>
            <a:r>
              <a:rPr lang="en-GB" altLang="sv-SE" noProof="0" dirty="0" err="1">
                <a:ea typeface="ＭＳ Ｐゴシック" charset="-128"/>
              </a:rPr>
              <a:t>och</a:t>
            </a:r>
            <a:r>
              <a:rPr lang="en-GB" altLang="sv-SE" noProof="0" dirty="0">
                <a:ea typeface="ＭＳ Ｐゴシック" charset="-128"/>
              </a:rPr>
              <a:t> Alice Wallenberg, </a:t>
            </a:r>
            <a:r>
              <a:rPr lang="en-GB" altLang="sv-SE" noProof="0" dirty="0" err="1">
                <a:ea typeface="ＭＳ Ｐゴシック" charset="-128"/>
              </a:rPr>
              <a:t>Stiftelsen</a:t>
            </a:r>
            <a:r>
              <a:rPr lang="en-GB" altLang="sv-SE" noProof="0" dirty="0">
                <a:ea typeface="ＭＳ Ｐゴシック" charset="-128"/>
              </a:rPr>
              <a:t> </a:t>
            </a:r>
            <a:r>
              <a:rPr lang="en-GB" altLang="sv-SE" noProof="0" dirty="0" err="1">
                <a:ea typeface="ＭＳ Ｐゴシック" charset="-128"/>
              </a:rPr>
              <a:t>för</a:t>
            </a:r>
            <a:r>
              <a:rPr lang="en-GB" altLang="sv-SE" noProof="0" dirty="0">
                <a:ea typeface="ＭＳ Ｐゴシック" charset="-128"/>
              </a:rPr>
              <a:t> </a:t>
            </a:r>
            <a:r>
              <a:rPr lang="en-GB" altLang="sv-SE" noProof="0" dirty="0" err="1">
                <a:ea typeface="ＭＳ Ｐゴシック" charset="-128"/>
              </a:rPr>
              <a:t>strategisk</a:t>
            </a:r>
            <a:r>
              <a:rPr lang="en-GB" altLang="sv-SE" noProof="0" dirty="0">
                <a:ea typeface="ＭＳ Ｐゴシック" charset="-128"/>
              </a:rPr>
              <a:t> </a:t>
            </a:r>
            <a:r>
              <a:rPr lang="en-GB" altLang="sv-SE" noProof="0" dirty="0" err="1">
                <a:ea typeface="ＭＳ Ｐゴシック" charset="-128"/>
              </a:rPr>
              <a:t>forskning</a:t>
            </a:r>
            <a:r>
              <a:rPr lang="en-GB" altLang="sv-SE" noProof="0" dirty="0">
                <a:ea typeface="ＭＳ Ｐゴシック" charset="-128"/>
              </a:rPr>
              <a:t>, </a:t>
            </a:r>
            <a:r>
              <a:rPr lang="en-GB" altLang="sv-SE" noProof="0" dirty="0" err="1">
                <a:ea typeface="ＭＳ Ｐゴシック" charset="-128"/>
              </a:rPr>
              <a:t>Crafoord</a:t>
            </a:r>
            <a:r>
              <a:rPr lang="en-GB" altLang="sv-SE" noProof="0" dirty="0">
                <a:ea typeface="ＭＳ Ｐゴシック" charset="-128"/>
              </a:rPr>
              <a:t> etc.</a:t>
            </a:r>
          </a:p>
          <a:p>
            <a:pPr marL="0" marR="0" indent="0" defTabSz="457176" eaLnBrk="1" fontAlgn="auto" latinLnBrk="0" hangingPunct="1">
              <a:lnSpc>
                <a:spcPct val="11799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sv-SE" b="1" noProof="0" dirty="0">
                <a:ea typeface="ＭＳ Ｐゴシック" charset="-128"/>
              </a:rPr>
              <a:t>Foreign grant providers </a:t>
            </a:r>
            <a:r>
              <a:rPr lang="en-GB" altLang="sv-SE" b="0" noProof="0" dirty="0">
                <a:ea typeface="ＭＳ Ｐゴシック" charset="-128"/>
              </a:rPr>
              <a:t>–</a:t>
            </a:r>
            <a:r>
              <a:rPr lang="en-GB" altLang="sv-SE" b="0" baseline="0" noProof="0" dirty="0">
                <a:ea typeface="ＭＳ Ｐゴシック" charset="-128"/>
              </a:rPr>
              <a:t> c</a:t>
            </a:r>
            <a:r>
              <a:rPr lang="en-GB" altLang="sv-SE" noProof="0" dirty="0">
                <a:ea typeface="ＭＳ Ｐゴシック" charset="-128"/>
              </a:rPr>
              <a:t>ompetition, </a:t>
            </a:r>
            <a:r>
              <a:rPr lang="en-GB" altLang="sv-SE" noProof="0" dirty="0" err="1">
                <a:ea typeface="ＭＳ Ｐゴシック" charset="-128"/>
              </a:rPr>
              <a:t>i.e</a:t>
            </a:r>
            <a:r>
              <a:rPr lang="en-GB" altLang="sv-SE" noProof="0" dirty="0">
                <a:ea typeface="ＭＳ Ｐゴシック" charset="-128"/>
              </a:rPr>
              <a:t> European Research Council etc.</a:t>
            </a:r>
          </a:p>
          <a:p>
            <a:pPr eaLnBrk="1" hangingPunct="1">
              <a:spcBef>
                <a:spcPct val="0"/>
              </a:spcBef>
            </a:pPr>
            <a:r>
              <a:rPr lang="en-GB" altLang="sv-SE" b="1" noProof="0" dirty="0">
                <a:ea typeface="ＭＳ Ｐゴシック" charset="-128"/>
              </a:rPr>
              <a:t>Applied research </a:t>
            </a:r>
            <a:r>
              <a:rPr lang="en-GB" altLang="sv-SE" noProof="0" dirty="0">
                <a:ea typeface="ＭＳ Ｐゴシック" charset="-128"/>
              </a:rPr>
              <a:t>– can be different things, for instance conferences, teaching at other universities, research done for other organizations an companies etc.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0493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1858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62371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9144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6949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8151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Adapted</a:t>
            </a:r>
            <a:r>
              <a:rPr lang="sv-SE" dirty="0"/>
              <a:t> from The Swedish Research Barometer 2021 </a:t>
            </a:r>
            <a:r>
              <a:rPr lang="sv-SE" dirty="0" err="1"/>
              <a:t>published</a:t>
            </a:r>
            <a:r>
              <a:rPr lang="sv-SE" dirty="0"/>
              <a:t> by The Swedish Research Council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6511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A35BF2-85D5-404D-8153-DE011A72B397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356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 descr="Students sitting in the sun on a wooden deck outside a building. Photo.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pic>
        <p:nvPicPr>
          <p:cNvPr id="13" name="Bildobjekt 12" descr="Lund University's logotype.">
            <a:extLst>
              <a:ext uri="{FF2B5EF4-FFF2-40B4-BE49-F238E27FC236}">
                <a16:creationId xmlns:a16="http://schemas.microsoft.com/office/drawing/2014/main" id="{3A8EFBAE-371E-E046-8879-6F2B8A74E5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3868" y="1632438"/>
            <a:ext cx="744262" cy="993215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AA3C37CF-2E7F-204C-BAF4-14554C4282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3855" y="1605990"/>
            <a:ext cx="5146058" cy="73411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 userDrawn="1"/>
        </p:nvCxnSpPr>
        <p:spPr>
          <a:xfrm>
            <a:off x="6853855" y="2336984"/>
            <a:ext cx="514605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3854" y="2453762"/>
            <a:ext cx="5146059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Name, affiliation etc.</a:t>
            </a: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E67EF931-F7AE-D74F-A8D9-A4EA6F28174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7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+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FDE34647-2FEA-054E-80E8-C0FCC8DEB358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a headline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2159999"/>
            <a:ext cx="8820000" cy="3960000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6"/>
              </a:buClr>
              <a:defRPr>
                <a:solidFill>
                  <a:schemeClr val="bg1"/>
                </a:solidFill>
              </a:defRPr>
            </a:lvl6pPr>
            <a:lvl7pPr marL="2743200" indent="0">
              <a:buNone/>
              <a:defRPr/>
            </a:lvl7pPr>
          </a:lstStyle>
          <a:p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366166D1-A94D-034B-A5C2-E51AD0A82A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9749" y="5561052"/>
            <a:ext cx="708739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2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+ diagram et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0000" y="359999"/>
            <a:ext cx="8820000" cy="1199860"/>
          </a:xfrm>
        </p:spPr>
        <p:txBody>
          <a:bodyPr bIns="0" anchor="ctr" anchorCtr="0">
            <a:normAutofit/>
          </a:bodyPr>
          <a:lstStyle>
            <a:lvl1pPr>
              <a:defRPr sz="4800"/>
            </a:lvl1pPr>
          </a:lstStyle>
          <a:p>
            <a:r>
              <a:rPr lang="en-GB" noProof="0"/>
              <a:t>Add a headline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1559859"/>
            <a:ext cx="8820000" cy="4560140"/>
          </a:xfrm>
        </p:spPr>
        <p:txBody>
          <a:bodyPr/>
          <a:lstStyle>
            <a:lvl7pPr marL="2743200" indent="0">
              <a:buNone/>
              <a:defRPr/>
            </a:lvl7pPr>
          </a:lstStyle>
          <a:p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33F4960-63AF-A84C-B009-410701F6CB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9749" y="5561052"/>
            <a:ext cx="708740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4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+ diagram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81A3E1B-C332-BE46-9FEB-739A7F90AAC9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0000" y="359999"/>
            <a:ext cx="8820000" cy="1199860"/>
          </a:xfrm>
        </p:spPr>
        <p:txBody>
          <a:bodyPr bIns="0"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a headline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1559859"/>
            <a:ext cx="8820000" cy="4560140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6"/>
              </a:buClr>
              <a:defRPr>
                <a:solidFill>
                  <a:schemeClr val="bg1"/>
                </a:solidFill>
              </a:defRPr>
            </a:lvl6pPr>
            <a:lvl7pPr marL="2743200" indent="0">
              <a:buNone/>
              <a:defRPr/>
            </a:lvl7pPr>
          </a:lstStyle>
          <a:p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12C348BE-4CF4-A845-A104-4CE7946E58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9749" y="5561052"/>
            <a:ext cx="708739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21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+ bulk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188914"/>
            <a:ext cx="10440000" cy="1071086"/>
          </a:xfrm>
        </p:spPr>
        <p:txBody>
          <a:bodyPr bIns="0" anchor="ctr" anchorCtr="0">
            <a:normAutofit/>
          </a:bodyPr>
          <a:lstStyle>
            <a:lvl1pPr>
              <a:defRPr sz="4800"/>
            </a:lvl1pPr>
          </a:lstStyle>
          <a:p>
            <a:r>
              <a:rPr lang="en-GB" noProof="0"/>
              <a:t>Add a headline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0000" y="1259998"/>
            <a:ext cx="10440000" cy="5409090"/>
          </a:xfrm>
        </p:spPr>
        <p:txBody>
          <a:bodyPr/>
          <a:lstStyle>
            <a:lvl7pPr marL="2743200" indent="0">
              <a:buNone/>
              <a:defRPr/>
            </a:lvl7pPr>
          </a:lstStyle>
          <a:p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51F9240-81BB-8B49-9FD3-43F9228B3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9749" y="5561052"/>
            <a:ext cx="708740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3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+ bulky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E7D8CD1-C060-BC4F-99D0-93925AD78847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188914"/>
            <a:ext cx="10440000" cy="1071086"/>
          </a:xfrm>
        </p:spPr>
        <p:txBody>
          <a:bodyPr bIns="0"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Add a headline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00000" y="1259998"/>
            <a:ext cx="10440000" cy="5409089"/>
          </a:xfrm>
        </p:spPr>
        <p:txBody>
          <a:bodyPr/>
          <a:lstStyle>
            <a:lvl1pPr>
              <a:buClr>
                <a:schemeClr val="accent6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6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6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6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6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6"/>
              </a:buClr>
              <a:defRPr>
                <a:solidFill>
                  <a:schemeClr val="bg1"/>
                </a:solidFill>
              </a:defRPr>
            </a:lvl6pPr>
            <a:lvl7pPr marL="2743200" indent="0">
              <a:buNone/>
              <a:defRPr/>
            </a:lvl7pPr>
          </a:lstStyle>
          <a:p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9BEFE16-2911-FD4B-9C79-914CA91C2D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9749" y="5561052"/>
            <a:ext cx="708739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645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088" y="188913"/>
            <a:ext cx="11807825" cy="6480175"/>
          </a:xfrm>
          <a:solidFill>
            <a:schemeClr val="bg2"/>
          </a:solidFill>
        </p:spPr>
        <p:txBody>
          <a:bodyPr/>
          <a:lstStyle/>
          <a:p>
            <a:r>
              <a:rPr lang="en-GB" noProof="0" dirty="0"/>
              <a:t>Drag an image here or click the icon to add background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D19B9C2-70AA-3747-8E78-329608E61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7600" y="4880235"/>
            <a:ext cx="5294400" cy="1205418"/>
          </a:xfrm>
          <a:solidFill>
            <a:schemeClr val="bg1"/>
          </a:solidFill>
        </p:spPr>
        <p:txBody>
          <a:bodyPr wrap="square" lIns="540000" tIns="360000" rIns="360000" bIns="468000">
            <a:spAutoFit/>
          </a:bodyPr>
          <a:lstStyle>
            <a:lvl1pPr>
              <a:lnSpc>
                <a:spcPct val="100000"/>
              </a:lnSpc>
              <a:defRPr sz="2400" baseline="0"/>
            </a:lvl1pPr>
          </a:lstStyle>
          <a:p>
            <a:r>
              <a:rPr lang="en-GB" noProof="0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4026514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small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088" y="188913"/>
            <a:ext cx="11807825" cy="6480175"/>
          </a:xfrm>
          <a:solidFill>
            <a:schemeClr val="bg2"/>
          </a:solidFill>
        </p:spPr>
        <p:txBody>
          <a:bodyPr/>
          <a:lstStyle/>
          <a:p>
            <a:r>
              <a:rPr lang="en-GB" noProof="0" dirty="0"/>
              <a:t>Drag an image here or click the icon to add background image</a:t>
            </a:r>
          </a:p>
          <a:p>
            <a:endParaRPr lang="en-GB" noProof="0" dirty="0" err="1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BC89AA35-97B1-624B-B69D-58914AF5B3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75612" y="4880235"/>
            <a:ext cx="4116387" cy="1205418"/>
          </a:xfrm>
          <a:solidFill>
            <a:schemeClr val="bg1"/>
          </a:solidFill>
        </p:spPr>
        <p:txBody>
          <a:bodyPr wrap="square" lIns="540000" tIns="360000" rIns="360000" bIns="468000">
            <a:spAutoFit/>
          </a:bodyPr>
          <a:lstStyle>
            <a:lvl1pPr>
              <a:lnSpc>
                <a:spcPct val="100000"/>
              </a:lnSpc>
              <a:defRPr sz="2400" baseline="0"/>
            </a:lvl1pPr>
          </a:lstStyle>
          <a:p>
            <a:r>
              <a:rPr lang="en-GB" noProof="0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252062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EFEA4A-5ABD-6A4D-88CB-42E58CB14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2786400"/>
            <a:ext cx="11088000" cy="615553"/>
          </a:xfrm>
        </p:spPr>
        <p:txBody>
          <a:bodyPr bIns="0" anchor="ctr" anchorCtr="0">
            <a:spAutoFit/>
          </a:bodyPr>
          <a:lstStyle>
            <a:lvl1pPr algn="ctr">
              <a:lnSpc>
                <a:spcPct val="100000"/>
              </a:lnSpc>
              <a:defRPr sz="4000"/>
            </a:lvl1pPr>
          </a:lstStyle>
          <a:p>
            <a:r>
              <a:rPr lang="en-GB" noProof="0" dirty="0"/>
              <a:t>Add text</a:t>
            </a:r>
          </a:p>
        </p:txBody>
      </p:sp>
      <p:pic>
        <p:nvPicPr>
          <p:cNvPr id="3" name="Bildobjekt 2" descr="Lund University logotype.">
            <a:extLst>
              <a:ext uri="{FF2B5EF4-FFF2-40B4-BE49-F238E27FC236}">
                <a16:creationId xmlns:a16="http://schemas.microsoft.com/office/drawing/2014/main" id="{2E25D466-6AB5-9440-85AE-FC77B66D04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9749" y="5561052"/>
            <a:ext cx="708740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41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29DD6FC-67D4-1147-8BFB-BFE7374E65BA}"/>
              </a:ext>
            </a:extLst>
          </p:cNvPr>
          <p:cNvSpPr/>
          <p:nvPr userDrawn="1"/>
        </p:nvSpPr>
        <p:spPr>
          <a:xfrm>
            <a:off x="192088" y="187656"/>
            <a:ext cx="11807825" cy="648143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6EFEA4A-5ABD-6A4D-88CB-42E58CB142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2785298"/>
            <a:ext cx="11088000" cy="615553"/>
          </a:xfrm>
        </p:spPr>
        <p:txBody>
          <a:bodyPr bIns="0" anchor="ctr" anchorCtr="0">
            <a:sp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Add text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624D84F-F750-A94E-A87E-FC5BDF931D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9749" y="5561052"/>
            <a:ext cx="708739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44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6" name="Platshållare för bild 3">
            <a:extLst>
              <a:ext uri="{FF2B5EF4-FFF2-40B4-BE49-F238E27FC236}">
                <a16:creationId xmlns:a16="http://schemas.microsoft.com/office/drawing/2014/main" id="{04D25F2B-1A76-3943-8341-1E952FF295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16388" y="3428997"/>
            <a:ext cx="3959224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D971C67A-26E8-0C4A-982B-7B5FF06961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088" y="-406473"/>
            <a:ext cx="9266160" cy="304699"/>
          </a:xfrm>
        </p:spPr>
        <p:txBody>
          <a:bodyPr wrap="square" lIns="0" tIns="0" rIns="0" bIns="0">
            <a:spAutoFit/>
          </a:bodyPr>
          <a:lstStyle>
            <a:lvl1pPr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here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621010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o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>
            <a:extLst>
              <a:ext uri="{FF2B5EF4-FFF2-40B4-BE49-F238E27FC236}">
                <a16:creationId xmlns:a16="http://schemas.microsoft.com/office/drawing/2014/main" id="{B9FAF899-14FA-F046-96DB-82762ED410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22" name="Rektangel 2">
            <a:extLst>
              <a:ext uri="{FF2B5EF4-FFF2-40B4-BE49-F238E27FC236}">
                <a16:creationId xmlns:a16="http://schemas.microsoft.com/office/drawing/2014/main" id="{1E6DED82-8490-6141-A0AD-5A832A551408}"/>
              </a:ext>
            </a:extLst>
          </p:cNvPr>
          <p:cNvSpPr/>
          <p:nvPr userDrawn="1"/>
        </p:nvSpPr>
        <p:spPr>
          <a:xfrm>
            <a:off x="135627" y="123307"/>
            <a:ext cx="4264252" cy="2479783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60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t" anchorCtr="0">
            <a:no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pic>
        <p:nvPicPr>
          <p:cNvPr id="11" name="Bildobjekt 10" descr="Lund University's logotype.">
            <a:extLst>
              <a:ext uri="{FF2B5EF4-FFF2-40B4-BE49-F238E27FC236}">
                <a16:creationId xmlns:a16="http://schemas.microsoft.com/office/drawing/2014/main" id="{642E6626-F4CE-8846-81B4-39A44570A0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746" y="353139"/>
            <a:ext cx="744262" cy="99321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1A56743-FB24-1849-93B5-ADD6F23CD3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4311" y="1859358"/>
            <a:ext cx="6144864" cy="1292662"/>
          </a:xfrm>
        </p:spPr>
        <p:txBody>
          <a:bodyPr wrap="square" bIns="0" anchor="t" anchorCtr="0">
            <a:sp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en-GB" noProof="0"/>
              <a:t>Title slide for longer headline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4BB7ED9B-1D2D-7541-ABE9-750F505D44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Name, affiliation etc.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D946A34-F6D8-4B44-9644-EC06EE3B26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488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506083C-36FA-EA41-9374-E68FDA30D00D}"/>
              </a:ext>
            </a:extLst>
          </p:cNvPr>
          <p:cNvSpPr/>
          <p:nvPr userDrawn="1"/>
        </p:nvSpPr>
        <p:spPr>
          <a:xfrm>
            <a:off x="4116388" y="3429000"/>
            <a:ext cx="3959224" cy="3240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DB3530F-65D5-CD43-82D8-FBC17205FD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0" y="4216387"/>
            <a:ext cx="3959223" cy="1292662"/>
          </a:xfrm>
          <a:noFill/>
        </p:spPr>
        <p:txBody>
          <a:bodyPr wrap="square" lIns="468000" rIns="432000" bIns="0" anchor="ctr" anchorCtr="0">
            <a:spAutoFit/>
          </a:bodyPr>
          <a:lstStyle>
            <a:lvl1pPr>
              <a:lnSpc>
                <a:spcPct val="100000"/>
              </a:lnSpc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Use this template when you need text in a collage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2578085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+ tex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A506083C-36FA-EA41-9374-E68FDA30D00D}"/>
              </a:ext>
            </a:extLst>
          </p:cNvPr>
          <p:cNvSpPr/>
          <p:nvPr userDrawn="1"/>
        </p:nvSpPr>
        <p:spPr>
          <a:xfrm>
            <a:off x="4116388" y="3429000"/>
            <a:ext cx="3959224" cy="3240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Rubrik 2">
            <a:extLst>
              <a:ext uri="{FF2B5EF4-FFF2-40B4-BE49-F238E27FC236}">
                <a16:creationId xmlns:a16="http://schemas.microsoft.com/office/drawing/2014/main" id="{3E1C5BC2-1B5A-DA4F-A220-7E22547FE6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6390" y="4216387"/>
            <a:ext cx="3959223" cy="1292662"/>
          </a:xfrm>
          <a:noFill/>
        </p:spPr>
        <p:txBody>
          <a:bodyPr wrap="square" lIns="468000" rIns="432000" bIns="0" anchor="ctr" anchorCtr="0">
            <a:spAutoFit/>
          </a:bodyPr>
          <a:lstStyle>
            <a:lvl1pPr>
              <a:lnSpc>
                <a:spcPct val="10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Use this template when you need text in a collage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B3015678-1B21-F548-AB9E-9C139C0F75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088" y="188913"/>
            <a:ext cx="3924300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5" name="Platshållare för bild 3">
            <a:extLst>
              <a:ext uri="{FF2B5EF4-FFF2-40B4-BE49-F238E27FC236}">
                <a16:creationId xmlns:a16="http://schemas.microsoft.com/office/drawing/2014/main" id="{8AF7B282-EE79-CC45-BF9C-0671C9A487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16388" y="188913"/>
            <a:ext cx="3959224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6" name="Platshållare för bild 3">
            <a:extLst>
              <a:ext uri="{FF2B5EF4-FFF2-40B4-BE49-F238E27FC236}">
                <a16:creationId xmlns:a16="http://schemas.microsoft.com/office/drawing/2014/main" id="{F692A12B-7004-EE49-9971-D747A70447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75612" y="188913"/>
            <a:ext cx="3924302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5" name="Platshållare för bild 3">
            <a:extLst>
              <a:ext uri="{FF2B5EF4-FFF2-40B4-BE49-F238E27FC236}">
                <a16:creationId xmlns:a16="http://schemas.microsoft.com/office/drawing/2014/main" id="{0DB67BB7-8CB4-5046-8AC2-E508709ACA0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2088" y="3428998"/>
            <a:ext cx="3924300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  <p:sp>
        <p:nvSpPr>
          <p:cNvPr id="14" name="Platshållare för bild 3">
            <a:extLst>
              <a:ext uri="{FF2B5EF4-FFF2-40B4-BE49-F238E27FC236}">
                <a16:creationId xmlns:a16="http://schemas.microsoft.com/office/drawing/2014/main" id="{7D21BC8F-843D-4545-8437-C52123F558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75612" y="3428999"/>
            <a:ext cx="3924302" cy="3240087"/>
          </a:xfrm>
        </p:spPr>
        <p:txBody>
          <a:bodyPr/>
          <a:lstStyle/>
          <a:p>
            <a:r>
              <a:rPr lang="en-GB" noProof="0" dirty="0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1319432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CB9E94-CD43-A846-848D-1D1C817F5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088" y="-406473"/>
            <a:ext cx="9272423" cy="304699"/>
          </a:xfrm>
        </p:spPr>
        <p:txBody>
          <a:bodyPr wrap="square" lIns="0" tIns="0" rIns="0" bIns="0">
            <a:spAutoFit/>
          </a:bodyPr>
          <a:lstStyle>
            <a:lvl1pPr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here to add a title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9EDCECD-A53F-2645-97B7-45A73EC0A9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9749" y="5561052"/>
            <a:ext cx="708740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91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88" y="188912"/>
            <a:ext cx="11807825" cy="6480175"/>
          </a:xfrm>
          <a:prstGeom prst="rect">
            <a:avLst/>
          </a:prstGeom>
        </p:spPr>
      </p:pic>
      <p:sp>
        <p:nvSpPr>
          <p:cNvPr id="10" name="Rektangel 2">
            <a:extLst>
              <a:ext uri="{FF2B5EF4-FFF2-40B4-BE49-F238E27FC236}">
                <a16:creationId xmlns:a16="http://schemas.microsoft.com/office/drawing/2014/main" id="{5EA01DBB-6763-8B49-8D7A-51A30C118D29}"/>
              </a:ext>
            </a:extLst>
          </p:cNvPr>
          <p:cNvSpPr/>
          <p:nvPr userDrawn="1"/>
        </p:nvSpPr>
        <p:spPr>
          <a:xfrm>
            <a:off x="135627" y="123307"/>
            <a:ext cx="4264252" cy="2566105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t" anchorCtr="0">
            <a:no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6746488" y="1484556"/>
            <a:ext cx="5445512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22" name="Rubrik 1">
            <a:extLst>
              <a:ext uri="{FF2B5EF4-FFF2-40B4-BE49-F238E27FC236}">
                <a16:creationId xmlns:a16="http://schemas.microsoft.com/office/drawing/2014/main" id="{0465E161-D6C8-CE40-80C0-301BFB682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2277" y="1605990"/>
            <a:ext cx="5146058" cy="73411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7032277" y="2336984"/>
            <a:ext cx="49676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latshållare för text 11">
            <a:extLst>
              <a:ext uri="{FF2B5EF4-FFF2-40B4-BE49-F238E27FC236}">
                <a16:creationId xmlns:a16="http://schemas.microsoft.com/office/drawing/2014/main" id="{5E9EA6EC-E28E-CD41-8685-F6762D241A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276" y="2453762"/>
            <a:ext cx="5146059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Name, affiliation etc.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C415B4A6-D08E-A042-B618-42DCBA3473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  <p:pic>
        <p:nvPicPr>
          <p:cNvPr id="12" name="Bildobjekt 11" descr="Lund University's logotype.">
            <a:extLst>
              <a:ext uri="{FF2B5EF4-FFF2-40B4-BE49-F238E27FC236}">
                <a16:creationId xmlns:a16="http://schemas.microsoft.com/office/drawing/2014/main" id="{E410E6E8-625C-C943-9C79-23C544111B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746" y="353139"/>
            <a:ext cx="744262" cy="9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7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o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2126C620-A434-6F44-8C7F-63061A79BB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88" y="188912"/>
            <a:ext cx="11807825" cy="6480175"/>
          </a:xfrm>
          <a:prstGeom prst="rect">
            <a:avLst/>
          </a:prstGeom>
        </p:spPr>
      </p:pic>
      <p:sp>
        <p:nvSpPr>
          <p:cNvPr id="22" name="Rektangel 2">
            <a:extLst>
              <a:ext uri="{FF2B5EF4-FFF2-40B4-BE49-F238E27FC236}">
                <a16:creationId xmlns:a16="http://schemas.microsoft.com/office/drawing/2014/main" id="{1E6DED82-8490-6141-A0AD-5A832A551408}"/>
              </a:ext>
            </a:extLst>
          </p:cNvPr>
          <p:cNvSpPr/>
          <p:nvPr userDrawn="1"/>
        </p:nvSpPr>
        <p:spPr>
          <a:xfrm>
            <a:off x="135627" y="123307"/>
            <a:ext cx="4264252" cy="2566105"/>
          </a:xfrm>
          <a:custGeom>
            <a:avLst/>
            <a:gdLst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4488028 w 4488028"/>
              <a:gd name="connsiteY2" fmla="*/ 2937993 h 2937993"/>
              <a:gd name="connsiteX3" fmla="*/ 0 w 4488028"/>
              <a:gd name="connsiteY3" fmla="*/ 2937993 h 2937993"/>
              <a:gd name="connsiteX4" fmla="*/ 0 w 4488028"/>
              <a:gd name="connsiteY4" fmla="*/ 0 h 2937993"/>
              <a:gd name="connsiteX0" fmla="*/ 0 w 4488028"/>
              <a:gd name="connsiteY0" fmla="*/ 0 h 2937993"/>
              <a:gd name="connsiteX1" fmla="*/ 4488028 w 4488028"/>
              <a:gd name="connsiteY1" fmla="*/ 0 h 2937993"/>
              <a:gd name="connsiteX2" fmla="*/ 0 w 4488028"/>
              <a:gd name="connsiteY2" fmla="*/ 2937993 h 2937993"/>
              <a:gd name="connsiteX3" fmla="*/ 0 w 4488028"/>
              <a:gd name="connsiteY3" fmla="*/ 0 h 2937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8028" h="2937993">
                <a:moveTo>
                  <a:pt x="0" y="0"/>
                </a:moveTo>
                <a:lnTo>
                  <a:pt x="4488028" y="0"/>
                </a:lnTo>
                <a:lnTo>
                  <a:pt x="0" y="2937993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1000">
                <a:srgbClr val="FFFFFF">
                  <a:alpha val="76000"/>
                </a:srgbClr>
              </a:gs>
              <a:gs pos="50000">
                <a:srgbClr val="FFFFFF">
                  <a:alpha val="0"/>
                </a:srgbClr>
              </a:gs>
            </a:gsLst>
            <a:lin ang="3480000" scaled="0"/>
            <a:tileRect/>
          </a:gradFill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t" anchorCtr="0">
            <a:noAutofit/>
          </a:bodyPr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9" name="Rubrik 1">
            <a:extLst>
              <a:ext uri="{FF2B5EF4-FFF2-40B4-BE49-F238E27FC236}">
                <a16:creationId xmlns:a16="http://schemas.microsoft.com/office/drawing/2014/main" id="{9CF2729D-ECD9-C649-B375-DDA663FEE4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4311" y="1859358"/>
            <a:ext cx="6144864" cy="1292662"/>
          </a:xfrm>
        </p:spPr>
        <p:txBody>
          <a:bodyPr wrap="square" bIns="0" anchor="t" anchorCtr="0">
            <a:sp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en-GB" noProof="0"/>
              <a:t>Title slide for longer headline</a:t>
            </a:r>
          </a:p>
        </p:txBody>
      </p:sp>
      <p:cxnSp>
        <p:nvCxnSpPr>
          <p:cNvPr id="15" name="Rak 14">
            <a:extLst>
              <a:ext uri="{FF2B5EF4-FFF2-40B4-BE49-F238E27FC236}">
                <a16:creationId xmlns:a16="http://schemas.microsoft.com/office/drawing/2014/main" id="{4283877A-7310-1244-AD34-A2BC6E7F7EC5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tshållare för text 11">
            <a:extLst>
              <a:ext uri="{FF2B5EF4-FFF2-40B4-BE49-F238E27FC236}">
                <a16:creationId xmlns:a16="http://schemas.microsoft.com/office/drawing/2014/main" id="{BB796774-9AC9-EF4E-8A3C-00D83E5A56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Name, affiliation etc.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4810F14E-9B82-AD45-A9ED-99611D37C7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  <p:pic>
        <p:nvPicPr>
          <p:cNvPr id="12" name="Bildobjekt 11" descr="Lund University's logotype.">
            <a:extLst>
              <a:ext uri="{FF2B5EF4-FFF2-40B4-BE49-F238E27FC236}">
                <a16:creationId xmlns:a16="http://schemas.microsoft.com/office/drawing/2014/main" id="{80324412-E3A2-184A-A9D3-85845206BC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746" y="353139"/>
            <a:ext cx="744262" cy="9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8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5B9A4053-2FB8-3342-B60D-7FC2648537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6746488" y="1484556"/>
            <a:ext cx="5445512" cy="13024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6" name="Rubrik 1">
            <a:extLst>
              <a:ext uri="{FF2B5EF4-FFF2-40B4-BE49-F238E27FC236}">
                <a16:creationId xmlns:a16="http://schemas.microsoft.com/office/drawing/2014/main" id="{323BAD4B-C876-A947-B84B-70BE804FFC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32277" y="1605990"/>
            <a:ext cx="5146058" cy="734110"/>
          </a:xfrm>
        </p:spPr>
        <p:txBody>
          <a:bodyPr bIns="0" anchor="t" anchorCtr="0">
            <a:noAutofit/>
          </a:bodyPr>
          <a:lstStyle>
            <a:lvl1pPr>
              <a:lnSpc>
                <a:spcPct val="100000"/>
              </a:lnSpc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Add title</a:t>
            </a:r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6EB25FC1-ABE1-A344-8F65-DA7EE26B4227}"/>
              </a:ext>
            </a:extLst>
          </p:cNvPr>
          <p:cNvCxnSpPr>
            <a:cxnSpLocks/>
          </p:cNvCxnSpPr>
          <p:nvPr userDrawn="1"/>
        </p:nvCxnSpPr>
        <p:spPr>
          <a:xfrm>
            <a:off x="7032277" y="2336984"/>
            <a:ext cx="496763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text 11">
            <a:extLst>
              <a:ext uri="{FF2B5EF4-FFF2-40B4-BE49-F238E27FC236}">
                <a16:creationId xmlns:a16="http://schemas.microsoft.com/office/drawing/2014/main" id="{441749B1-2509-2A41-B7FC-7CEED5642D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32276" y="2453762"/>
            <a:ext cx="5146059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Name, affiliation etc.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09784B7-2B3F-1A4D-9027-EAC271866D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  <p:pic>
        <p:nvPicPr>
          <p:cNvPr id="10" name="Bildobjekt 9" descr="Lund University's logotype.">
            <a:extLst>
              <a:ext uri="{FF2B5EF4-FFF2-40B4-BE49-F238E27FC236}">
                <a16:creationId xmlns:a16="http://schemas.microsoft.com/office/drawing/2014/main" id="{7B3B0A48-DA8E-0A46-AD4C-1F9B93F95B0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746" y="353139"/>
            <a:ext cx="744262" cy="9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08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 lo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9945810A-D868-894A-8135-2C48517CE5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88" y="188913"/>
            <a:ext cx="11807825" cy="648017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C78BE5A-F044-6E4A-86D0-B28B85339425}"/>
              </a:ext>
            </a:extLst>
          </p:cNvPr>
          <p:cNvSpPr/>
          <p:nvPr userDrawn="1"/>
        </p:nvSpPr>
        <p:spPr>
          <a:xfrm>
            <a:off x="5439210" y="1484556"/>
            <a:ext cx="6752790" cy="2592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18" name="Rubrik 1">
            <a:extLst>
              <a:ext uri="{FF2B5EF4-FFF2-40B4-BE49-F238E27FC236}">
                <a16:creationId xmlns:a16="http://schemas.microsoft.com/office/drawing/2014/main" id="{3B620808-FCD6-A847-A7FA-4CEA2CC821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4311" y="1859358"/>
            <a:ext cx="6144864" cy="1292662"/>
          </a:xfrm>
        </p:spPr>
        <p:txBody>
          <a:bodyPr wrap="square" bIns="0" anchor="t" anchorCtr="0">
            <a:spAutoFit/>
          </a:bodyPr>
          <a:lstStyle>
            <a:lvl1pPr>
              <a:lnSpc>
                <a:spcPct val="100000"/>
              </a:lnSpc>
              <a:defRPr sz="4200"/>
            </a:lvl1pPr>
          </a:lstStyle>
          <a:p>
            <a:r>
              <a:rPr lang="en-GB" noProof="0"/>
              <a:t>Title slide for longer headline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3382D092-2985-8E41-B909-155C77E15CCE}"/>
              </a:ext>
            </a:extLst>
          </p:cNvPr>
          <p:cNvCxnSpPr>
            <a:cxnSpLocks/>
          </p:cNvCxnSpPr>
          <p:nvPr userDrawn="1"/>
        </p:nvCxnSpPr>
        <p:spPr>
          <a:xfrm>
            <a:off x="5854930" y="3353694"/>
            <a:ext cx="6144864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tshållare för text 11">
            <a:extLst>
              <a:ext uri="{FF2B5EF4-FFF2-40B4-BE49-F238E27FC236}">
                <a16:creationId xmlns:a16="http://schemas.microsoft.com/office/drawing/2014/main" id="{867F76BB-3A62-0A4A-BB95-F999DE2F25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54313" y="3499576"/>
            <a:ext cx="6145601" cy="34941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 b="1" cap="all" spc="50" baseline="0">
                <a:solidFill>
                  <a:schemeClr val="accent1"/>
                </a:solidFill>
              </a:defRPr>
            </a:lvl1pPr>
          </a:lstStyle>
          <a:p>
            <a:r>
              <a:rPr lang="en-GB" noProof="0"/>
              <a:t>Name, affiliation etc.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8D03AA1-B493-CF43-9DE1-59DA4787B9F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4475" y="4227755"/>
            <a:ext cx="2817525" cy="2630245"/>
          </a:xfrm>
          <a:prstGeom prst="rect">
            <a:avLst/>
          </a:prstGeom>
        </p:spPr>
      </p:pic>
      <p:pic>
        <p:nvPicPr>
          <p:cNvPr id="10" name="Bildobjekt 9" descr="Lund University's logotype.">
            <a:extLst>
              <a:ext uri="{FF2B5EF4-FFF2-40B4-BE49-F238E27FC236}">
                <a16:creationId xmlns:a16="http://schemas.microsoft.com/office/drawing/2014/main" id="{C291FB68-43F3-4C41-9352-9D3112B5C41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746" y="353139"/>
            <a:ext cx="744262" cy="99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756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A0ABDCC-D188-2F40-92DB-269FBA094FC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2088" y="188913"/>
            <a:ext cx="11807825" cy="6480175"/>
          </a:xfrm>
          <a:solidFill>
            <a:schemeClr val="accent5"/>
          </a:solidFill>
        </p:spPr>
        <p:txBody>
          <a:bodyPr/>
          <a:lstStyle/>
          <a:p>
            <a:r>
              <a:rPr lang="en-GB" noProof="0" dirty="0"/>
              <a:t>Drag an image here or click the icon</a:t>
            </a:r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F135484C-500B-9E4C-B6F0-E6CD5D0A1E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2088" y="-406473"/>
            <a:ext cx="9272423" cy="304699"/>
          </a:xfrm>
        </p:spPr>
        <p:txBody>
          <a:bodyPr wrap="square" lIns="0" tIns="0" rIns="0" bIns="0">
            <a:spAutoFit/>
          </a:bodyPr>
          <a:lstStyle>
            <a:lvl1pPr>
              <a:defRPr sz="22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here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532029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F7FFECAB-E5AC-4A4C-A95F-80726D1FE8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92088" y="188913"/>
            <a:ext cx="11807825" cy="6480175"/>
          </a:xfrm>
          <a:solidFill>
            <a:schemeClr val="accent5"/>
          </a:solidFill>
        </p:spPr>
        <p:txBody>
          <a:bodyPr/>
          <a:lstStyle/>
          <a:p>
            <a:r>
              <a:rPr lang="en-GB" noProof="0" dirty="0"/>
              <a:t>Drag an image here or click the icon</a:t>
            </a:r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EBAFC8-420B-8142-8D25-7580E64C27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2087" y="4651200"/>
            <a:ext cx="11807825" cy="1613428"/>
          </a:xfrm>
          <a:solidFill>
            <a:schemeClr val="tx1">
              <a:alpha val="50000"/>
            </a:schemeClr>
          </a:solidFill>
          <a:effectLst/>
        </p:spPr>
        <p:txBody>
          <a:bodyPr lIns="360000" tIns="108000" rIns="360000" bIns="612000" anchor="b">
            <a:spAutoFit/>
          </a:bodyPr>
          <a:lstStyle>
            <a:lvl1pPr algn="ctr">
              <a:defRPr sz="6400" cap="all" spc="100" baseline="0">
                <a:solidFill>
                  <a:schemeClr val="bg1"/>
                </a:solidFill>
                <a:effectLst>
                  <a:outerShdw blurRad="152400" algn="ctr" rotWithShape="0">
                    <a:prstClr val="black"/>
                  </a:outerShdw>
                </a:effectLst>
              </a:defRPr>
            </a:lvl1pPr>
          </a:lstStyle>
          <a:p>
            <a:r>
              <a:rPr lang="en-GB" noProof="0" dirty="0"/>
              <a:t>Add a headline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E46E1A1-AC7E-9041-B630-B7BC5AB5BB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2087" y="5587200"/>
            <a:ext cx="11807825" cy="502445"/>
          </a:xfrm>
          <a:effectLst/>
        </p:spPr>
        <p:txBody>
          <a:bodyPr wrap="square" lIns="360000" rIns="360000">
            <a:spAutoFit/>
          </a:bodyPr>
          <a:lstStyle>
            <a:lvl1pPr marL="0" indent="0" algn="ctr">
              <a:buNone/>
              <a:defRPr sz="3200" b="0" i="0">
                <a:solidFill>
                  <a:schemeClr val="bg1"/>
                </a:solidFill>
                <a:effectLst>
                  <a:outerShdw blurRad="152400" algn="ctr" rotWithShape="0">
                    <a:prstClr val="black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Add text here or make the grey box smaller</a:t>
            </a:r>
          </a:p>
        </p:txBody>
      </p:sp>
    </p:spTree>
    <p:extLst>
      <p:ext uri="{BB962C8B-B14F-4D97-AF65-F5344CB8AC3E}">
        <p14:creationId xmlns:p14="http://schemas.microsoft.com/office/powerpoint/2010/main" val="243834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EF249A-9390-B74A-A9AA-63DC6BE925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GB" noProof="0"/>
              <a:t>Add a headline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BEBD609-C4E6-3548-9EEB-0745E63C9BF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0000" y="2159999"/>
            <a:ext cx="8820000" cy="3960000"/>
          </a:xfrm>
        </p:spPr>
        <p:txBody>
          <a:bodyPr/>
          <a:lstStyle>
            <a:lvl7pPr marL="2743200" indent="0">
              <a:buNone/>
              <a:defRPr/>
            </a:lvl7pPr>
          </a:lstStyle>
          <a:p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  <p:pic>
        <p:nvPicPr>
          <p:cNvPr id="5" name="Bildobjekt 4" descr="Lund University logotype.">
            <a:extLst>
              <a:ext uri="{FF2B5EF4-FFF2-40B4-BE49-F238E27FC236}">
                <a16:creationId xmlns:a16="http://schemas.microsoft.com/office/drawing/2014/main" id="{14B0D899-AB4F-EC44-8583-90CB6DEB1C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9749" y="5561052"/>
            <a:ext cx="708740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A9A7386-F759-0E42-A82F-00906141C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00" y="359999"/>
            <a:ext cx="8820000" cy="1800000"/>
          </a:xfrm>
          <a:prstGeom prst="rect">
            <a:avLst/>
          </a:prstGeom>
        </p:spPr>
        <p:txBody>
          <a:bodyPr vert="horz" lIns="0" tIns="0" rIns="0" bIns="288000" rtlCol="0" anchor="b" anchorCtr="0">
            <a:normAutofit/>
          </a:bodyPr>
          <a:lstStyle/>
          <a:p>
            <a:r>
              <a:rPr lang="en-GB" noProof="0"/>
              <a:t>Headline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D065C12-314E-C844-B105-FA43CA3DE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0000" y="2159999"/>
            <a:ext cx="8820000" cy="43513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r>
              <a:rPr lang="en-GB" noProof="0"/>
              <a:t>Text level 1</a:t>
            </a:r>
          </a:p>
          <a:p>
            <a:pPr lvl="1"/>
            <a:r>
              <a:rPr lang="en-GB" noProof="0"/>
              <a:t>Text level 2</a:t>
            </a:r>
          </a:p>
          <a:p>
            <a:pPr lvl="2"/>
            <a:r>
              <a:rPr lang="en-GB" noProof="0"/>
              <a:t>Text level 3</a:t>
            </a:r>
          </a:p>
          <a:p>
            <a:pPr lvl="3"/>
            <a:r>
              <a:rPr lang="en-GB" noProof="0"/>
              <a:t>Text level 4</a:t>
            </a:r>
          </a:p>
          <a:p>
            <a:pPr lvl="4"/>
            <a:r>
              <a:rPr lang="en-GB" noProof="0"/>
              <a:t>Text level 5</a:t>
            </a:r>
          </a:p>
          <a:p>
            <a:pPr lvl="5"/>
            <a:r>
              <a:rPr lang="en-GB" noProof="0"/>
              <a:t>Text level 6</a:t>
            </a:r>
          </a:p>
        </p:txBody>
      </p:sp>
    </p:spTree>
    <p:extLst>
      <p:ext uri="{BB962C8B-B14F-4D97-AF65-F5344CB8AC3E}">
        <p14:creationId xmlns:p14="http://schemas.microsoft.com/office/powerpoint/2010/main" val="315126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55" r:id="rId7"/>
    <p:sldLayoutId id="2147483649" r:id="rId8"/>
    <p:sldLayoutId id="2147483650" r:id="rId9"/>
    <p:sldLayoutId id="2147483669" r:id="rId10"/>
    <p:sldLayoutId id="2147483667" r:id="rId11"/>
    <p:sldLayoutId id="2147483670" r:id="rId12"/>
    <p:sldLayoutId id="2147483673" r:id="rId13"/>
    <p:sldLayoutId id="2147483674" r:id="rId14"/>
    <p:sldLayoutId id="2147483657" r:id="rId15"/>
    <p:sldLayoutId id="2147483658" r:id="rId16"/>
    <p:sldLayoutId id="2147483651" r:id="rId17"/>
    <p:sldLayoutId id="2147483671" r:id="rId18"/>
    <p:sldLayoutId id="2147483659" r:id="rId19"/>
    <p:sldLayoutId id="2147483660" r:id="rId20"/>
    <p:sldLayoutId id="2147483672" r:id="rId21"/>
    <p:sldLayoutId id="2147483661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accent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92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80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68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56000" indent="-252000" algn="l" defTabSz="914400" rtl="0" eaLnBrk="1" latinLnBrk="0" hangingPunct="1">
        <a:lnSpc>
          <a:spcPct val="110000"/>
        </a:lnSpc>
        <a:spcBef>
          <a:spcPts val="0"/>
        </a:spcBef>
        <a:buClr>
          <a:schemeClr val="accent1"/>
        </a:buClr>
        <a:buFont typeface="Systemtypsnitt normalt"/>
        <a:buChar char="–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21" userDrawn="1">
          <p15:clr>
            <a:srgbClr val="F26B43"/>
          </p15:clr>
        </p15:guide>
        <p15:guide id="4" pos="7559" userDrawn="1">
          <p15:clr>
            <a:srgbClr val="F26B43"/>
          </p15:clr>
        </p15:guide>
        <p15:guide id="5" pos="2593" userDrawn="1">
          <p15:clr>
            <a:srgbClr val="F26B43"/>
          </p15:clr>
        </p15:guide>
        <p15:guide id="6" pos="5087" userDrawn="1">
          <p15:clr>
            <a:srgbClr val="F26B43"/>
          </p15:clr>
        </p15:guide>
        <p15:guide id="7" orient="horz" pos="4201" userDrawn="1">
          <p15:clr>
            <a:srgbClr val="F26B43"/>
          </p15:clr>
        </p15:guide>
        <p15:guide id="8" orient="horz" pos="1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ABF359E7-035B-8140-B6CC-39AE12468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Department of Biology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8EBBE14D-3455-DC4F-9CD1-23C1CF9458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Faculty of science</a:t>
            </a:r>
          </a:p>
        </p:txBody>
      </p:sp>
    </p:spTree>
    <p:extLst>
      <p:ext uri="{BB962C8B-B14F-4D97-AF65-F5344CB8AC3E}">
        <p14:creationId xmlns:p14="http://schemas.microsoft.com/office/powerpoint/2010/main" val="4283160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7B9D70-793C-0A43-94CA-DF98200B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Personnel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D9E5DFD0-7358-274D-8467-F8D448CC02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5485223"/>
              </p:ext>
            </p:extLst>
          </p:nvPr>
        </p:nvGraphicFramePr>
        <p:xfrm>
          <a:off x="1558344" y="2459864"/>
          <a:ext cx="9169757" cy="4209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4E1189D4-FC37-6944-BC02-F404460032ED}"/>
              </a:ext>
            </a:extLst>
          </p:cNvPr>
          <p:cNvSpPr txBox="1"/>
          <p:nvPr/>
        </p:nvSpPr>
        <p:spPr>
          <a:xfrm>
            <a:off x="1554676" y="2205038"/>
            <a:ext cx="446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392 employees (49% female)</a:t>
            </a:r>
          </a:p>
        </p:txBody>
      </p:sp>
    </p:spTree>
    <p:extLst>
      <p:ext uri="{BB962C8B-B14F-4D97-AF65-F5344CB8AC3E}">
        <p14:creationId xmlns:p14="http://schemas.microsoft.com/office/powerpoint/2010/main" val="446406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848B15-2EDC-3845-9950-6F66B0FB2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 international department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53677B5-3F89-2244-BD33-8F1AD99DE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00" y="2134800"/>
            <a:ext cx="4613375" cy="3957466"/>
          </a:xfrm>
        </p:spPr>
        <p:txBody>
          <a:bodyPr anchor="t" anchorCtr="0"/>
          <a:lstStyle/>
          <a:p>
            <a:pPr marL="0" indent="0">
              <a:buNone/>
            </a:pPr>
            <a:r>
              <a:rPr lang="en-GB" dirty="0"/>
              <a:t>At the Department of Biology we have personnel and students from all around the world.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4B536A8-512D-E94C-A4FC-A8CF1FBF0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84255" y="2205038"/>
            <a:ext cx="4418022" cy="382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02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0DF5C28-1D1E-D444-93F9-D003F57BD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2088" y="4868215"/>
            <a:ext cx="11807825" cy="18008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21DD3B4-221C-504E-B773-9F0E1A2B4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Education – basic </a:t>
            </a:r>
            <a:br>
              <a:rPr lang="en-GB" dirty="0"/>
            </a:br>
            <a:r>
              <a:rPr lang="en-GB" dirty="0"/>
              <a:t>and advanced level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76EF51-E712-044C-A174-DB49236C7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6480000" algn="r"/>
              </a:tabLst>
            </a:pPr>
            <a:r>
              <a:rPr lang="en-GB" dirty="0"/>
              <a:t>Students per year	450</a:t>
            </a:r>
          </a:p>
          <a:p>
            <a:pPr marL="0" indent="0">
              <a:buNone/>
              <a:tabLst>
                <a:tab pos="6480000" algn="r"/>
              </a:tabLst>
            </a:pPr>
            <a:r>
              <a:rPr lang="en-GB" dirty="0" err="1"/>
              <a:t>Examina</a:t>
            </a:r>
            <a:r>
              <a:rPr lang="en-GB" dirty="0"/>
              <a:t>	150</a:t>
            </a:r>
          </a:p>
          <a:p>
            <a:pPr marL="0" indent="0">
              <a:buNone/>
              <a:tabLst>
                <a:tab pos="6480000" algn="r"/>
              </a:tabLst>
            </a:pPr>
            <a:r>
              <a:rPr lang="en-GB" dirty="0"/>
              <a:t>Programmes	13</a:t>
            </a:r>
          </a:p>
          <a:p>
            <a:pPr marL="0" indent="0">
              <a:buNone/>
              <a:tabLst>
                <a:tab pos="6480000" algn="r"/>
              </a:tabLst>
            </a:pPr>
            <a:r>
              <a:rPr lang="en-GB" dirty="0"/>
              <a:t>Courses	60</a:t>
            </a:r>
          </a:p>
          <a:p>
            <a:pPr marL="0" indent="0">
              <a:spcBef>
                <a:spcPts val="10000"/>
              </a:spcBef>
              <a:buNone/>
              <a:tabLst>
                <a:tab pos="6480000" algn="r"/>
              </a:tabLst>
            </a:pPr>
            <a:r>
              <a:rPr lang="en-GB" dirty="0"/>
              <a:t>Well-known researchers teach </a:t>
            </a:r>
            <a:br>
              <a:rPr lang="en-GB" dirty="0"/>
            </a:br>
            <a:r>
              <a:rPr lang="en-GB" dirty="0"/>
              <a:t>our students in an active research environment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9F994CA-2D32-A640-9774-B03B0326B29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9749" y="5561052"/>
            <a:ext cx="708740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38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EECDE4-D11B-F64F-8075-963BDF3E5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Education – basic</a:t>
            </a:r>
            <a:br>
              <a:rPr lang="en-GB" dirty="0"/>
            </a:br>
            <a:r>
              <a:rPr lang="en-GB" dirty="0"/>
              <a:t>and advanced level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377FD98-D638-8145-A0D1-B09E19599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Bachelor’s degree programme</a:t>
            </a:r>
          </a:p>
          <a:p>
            <a:r>
              <a:rPr lang="en-GB" dirty="0"/>
              <a:t>Biology</a:t>
            </a:r>
          </a:p>
          <a:p>
            <a:r>
              <a:rPr lang="en-GB" dirty="0"/>
              <a:t>Molecular biology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GB" b="1" dirty="0"/>
              <a:t>Master’s degree programme</a:t>
            </a:r>
          </a:p>
          <a:p>
            <a:r>
              <a:rPr lang="en-GB" dirty="0"/>
              <a:t>Biology – 6 specialisations</a:t>
            </a:r>
          </a:p>
          <a:p>
            <a:r>
              <a:rPr lang="en-GB" dirty="0"/>
              <a:t>Molecular biology – 4 specialisations</a:t>
            </a:r>
          </a:p>
          <a:p>
            <a:r>
              <a:rPr lang="en-GB" dirty="0"/>
              <a:t>Bioinformatics</a:t>
            </a:r>
          </a:p>
        </p:txBody>
      </p:sp>
      <p:pic>
        <p:nvPicPr>
          <p:cNvPr id="4" name="Bildobjekt 3" descr="Two people. One is looking in a microscope and one is browsing a booklet. Photo.">
            <a:extLst>
              <a:ext uri="{FF2B5EF4-FFF2-40B4-BE49-F238E27FC236}">
                <a16:creationId xmlns:a16="http://schemas.microsoft.com/office/drawing/2014/main" id="{C02688C0-D20E-CB42-9225-E718082DB9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482366" y="2205038"/>
            <a:ext cx="4284371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24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1233BB6-D37B-FB46-A826-90FA443A6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4872" y="2205038"/>
            <a:ext cx="10034163" cy="341381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6C79A67-4788-F844-9967-E8D04444D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Outgoing and incoming students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4792B4-1882-C348-80E2-B88159F9D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00" y="2159999"/>
            <a:ext cx="4476000" cy="396000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Lund University – </a:t>
            </a:r>
            <a:br>
              <a:rPr lang="en-GB" b="1" dirty="0"/>
            </a:br>
            <a:r>
              <a:rPr lang="en-GB" b="1" dirty="0"/>
              <a:t>Sweden’s most </a:t>
            </a:r>
            <a:br>
              <a:rPr lang="en-GB" b="1" dirty="0"/>
            </a:br>
            <a:r>
              <a:rPr lang="en-GB" b="1" dirty="0"/>
              <a:t>international university</a:t>
            </a:r>
          </a:p>
          <a:p>
            <a:pPr marL="0" indent="0">
              <a:spcBef>
                <a:spcPts val="5000"/>
              </a:spcBef>
              <a:buNone/>
            </a:pPr>
            <a:r>
              <a:rPr lang="en-GB" b="1" dirty="0"/>
              <a:t>Biology 2022</a:t>
            </a:r>
          </a:p>
          <a:p>
            <a:pPr marL="0" indent="0">
              <a:buNone/>
            </a:pPr>
            <a:r>
              <a:rPr lang="en-GB" dirty="0"/>
              <a:t>50 exchange students</a:t>
            </a:r>
          </a:p>
          <a:p>
            <a:pPr marL="0" indent="0">
              <a:buNone/>
            </a:pPr>
            <a:r>
              <a:rPr lang="en-GB" dirty="0"/>
              <a:t>140 international master students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E950B0C-D535-3041-8086-850824674F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9749" y="5561052"/>
            <a:ext cx="708740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34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5C48673-0912-3C4B-AE3C-DB01BBB0C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8837" y="2205038"/>
            <a:ext cx="3850781" cy="3852862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96E75CC-C00D-CF47-A6C0-CDFC747CA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3EF6DA3-43BE-EE49-B883-B9E573DE3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00" y="2159999"/>
            <a:ext cx="5192924" cy="3960000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Basic and applied research </a:t>
            </a:r>
            <a:r>
              <a:rPr lang="en-GB" dirty="0"/>
              <a:t>from molecules, genetic code and protein production to ecological systems and behaviour</a:t>
            </a:r>
          </a:p>
          <a:p>
            <a:r>
              <a:rPr lang="en-GB" b="1" dirty="0"/>
              <a:t>23 research groups</a:t>
            </a:r>
          </a:p>
          <a:p>
            <a:r>
              <a:rPr lang="en-GB" b="1" dirty="0"/>
              <a:t>5 biggest grant providers 2022 </a:t>
            </a:r>
            <a:r>
              <a:rPr lang="en-GB" dirty="0"/>
              <a:t>– Swedish Research Council, European Commission, Knut and Alice Wallenberg Foundation, </a:t>
            </a:r>
            <a:r>
              <a:rPr lang="en-GB" dirty="0" err="1"/>
              <a:t>Formas</a:t>
            </a:r>
            <a:r>
              <a:rPr lang="en-GB" dirty="0"/>
              <a:t>, and the Swedish Environmental Protection Agency</a:t>
            </a:r>
          </a:p>
        </p:txBody>
      </p:sp>
    </p:spTree>
    <p:extLst>
      <p:ext uri="{BB962C8B-B14F-4D97-AF65-F5344CB8AC3E}">
        <p14:creationId xmlns:p14="http://schemas.microsoft.com/office/powerpoint/2010/main" val="2316406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CEFF61-9C62-4040-85E5-798ACBAB7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figures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A78268E7-9781-CA4E-8BA4-161B8FC0F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8494" y="1679189"/>
            <a:ext cx="8925059" cy="4989900"/>
          </a:xfr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E72826F-C5DB-CF4A-9D8A-0157A8A64209}"/>
              </a:ext>
            </a:extLst>
          </p:cNvPr>
          <p:cNvSpPr txBox="1"/>
          <p:nvPr/>
        </p:nvSpPr>
        <p:spPr>
          <a:xfrm>
            <a:off x="1888106" y="3532403"/>
            <a:ext cx="161108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+mj-lt"/>
              </a:rPr>
              <a:t>87</a:t>
            </a:r>
          </a:p>
          <a:p>
            <a:pPr algn="ctr"/>
            <a:r>
              <a:rPr lang="en-GB" sz="1500" dirty="0">
                <a:latin typeface="+mj-lt"/>
              </a:rPr>
              <a:t>Doctoral students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1D80A18B-0A57-CA42-92DD-F74E627DCE0D}"/>
              </a:ext>
            </a:extLst>
          </p:cNvPr>
          <p:cNvSpPr txBox="1"/>
          <p:nvPr/>
        </p:nvSpPr>
        <p:spPr>
          <a:xfrm>
            <a:off x="3524496" y="2495320"/>
            <a:ext cx="161108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+mj-lt"/>
              </a:rPr>
              <a:t>9</a:t>
            </a:r>
          </a:p>
          <a:p>
            <a:pPr algn="ctr"/>
            <a:r>
              <a:rPr lang="en-GB" sz="1500" dirty="0">
                <a:latin typeface="+mj-lt"/>
              </a:rPr>
              <a:t>Degree of Doctor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9A1EC2A-C80E-1644-BD94-F3BEFBCEFB3C}"/>
              </a:ext>
            </a:extLst>
          </p:cNvPr>
          <p:cNvSpPr txBox="1"/>
          <p:nvPr/>
        </p:nvSpPr>
        <p:spPr>
          <a:xfrm>
            <a:off x="5457202" y="2538958"/>
            <a:ext cx="161108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+mj-lt"/>
              </a:rPr>
              <a:t>34</a:t>
            </a:r>
          </a:p>
          <a:p>
            <a:pPr algn="ctr"/>
            <a:r>
              <a:rPr lang="en-GB" sz="1500" dirty="0">
                <a:latin typeface="+mj-lt"/>
              </a:rPr>
              <a:t>Professors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B87DC53-C932-4641-8B17-117DE6EB4794}"/>
              </a:ext>
            </a:extLst>
          </p:cNvPr>
          <p:cNvSpPr txBox="1"/>
          <p:nvPr/>
        </p:nvSpPr>
        <p:spPr>
          <a:xfrm>
            <a:off x="7323229" y="1767863"/>
            <a:ext cx="16110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+mj-lt"/>
              </a:rPr>
              <a:t>135</a:t>
            </a:r>
          </a:p>
          <a:p>
            <a:pPr algn="ctr"/>
            <a:r>
              <a:rPr lang="en-GB" sz="1500" dirty="0">
                <a:latin typeface="+mj-lt"/>
              </a:rPr>
              <a:t>Other</a:t>
            </a:r>
            <a:br>
              <a:rPr lang="en-GB" sz="1500" dirty="0">
                <a:latin typeface="+mj-lt"/>
              </a:rPr>
            </a:br>
            <a:r>
              <a:rPr lang="en-GB" sz="1500" dirty="0">
                <a:latin typeface="+mj-lt"/>
              </a:rPr>
              <a:t>academic staff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2CAA406E-10F9-B147-B03E-19EE2D4C5589}"/>
              </a:ext>
            </a:extLst>
          </p:cNvPr>
          <p:cNvSpPr txBox="1"/>
          <p:nvPr/>
        </p:nvSpPr>
        <p:spPr>
          <a:xfrm>
            <a:off x="8848496" y="3205259"/>
            <a:ext cx="161108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accent1"/>
                </a:solidFill>
                <a:latin typeface="+mj-lt"/>
              </a:rPr>
              <a:t>350</a:t>
            </a:r>
          </a:p>
          <a:p>
            <a:pPr algn="ctr"/>
            <a:r>
              <a:rPr lang="en-GB" sz="1500" dirty="0" err="1">
                <a:latin typeface="+mj-lt"/>
              </a:rPr>
              <a:t>Publikations</a:t>
            </a:r>
            <a:endParaRPr lang="en-GB" sz="1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0990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B89705-AE54-D238-9585-D78E2FB8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– citation impact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774879DB-DA68-A914-E9B3-41539AA801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83812" y="2222500"/>
            <a:ext cx="5499100" cy="3835400"/>
          </a:xfrm>
        </p:spPr>
      </p:pic>
    </p:spTree>
    <p:extLst>
      <p:ext uri="{BB962C8B-B14F-4D97-AF65-F5344CB8AC3E}">
        <p14:creationId xmlns:p14="http://schemas.microsoft.com/office/powerpoint/2010/main" val="2193300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ätvinklig triangel 5">
            <a:extLst>
              <a:ext uri="{FF2B5EF4-FFF2-40B4-BE49-F238E27FC236}">
                <a16:creationId xmlns:a16="http://schemas.microsoft.com/office/drawing/2014/main" id="{EFACEDE3-3EFD-F34F-974C-02EC2D90E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92088" y="188913"/>
            <a:ext cx="11807825" cy="6480175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321D53F-6398-704F-85B5-F3F814AD9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Biological museum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B6158B5-A68A-D949-9A90-44701A837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00" y="2159999"/>
            <a:ext cx="5398986" cy="39600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More than 300 years old research museum</a:t>
            </a:r>
          </a:p>
          <a:p>
            <a:pPr marL="0" indent="0">
              <a:buNone/>
            </a:pPr>
            <a:r>
              <a:rPr lang="en-GB" dirty="0"/>
              <a:t>Around 14.5 million plants and animals, &gt;10 000 of these are type specimen</a:t>
            </a:r>
          </a:p>
          <a:p>
            <a:pPr>
              <a:spcBef>
                <a:spcPts val="7700"/>
              </a:spcBef>
            </a:pPr>
            <a:r>
              <a:rPr lang="en-GB" dirty="0"/>
              <a:t>Botanical collections</a:t>
            </a:r>
          </a:p>
          <a:p>
            <a:r>
              <a:rPr lang="en-GB" dirty="0"/>
              <a:t>Entomological collections</a:t>
            </a:r>
          </a:p>
          <a:p>
            <a:r>
              <a:rPr lang="en-GB" dirty="0"/>
              <a:t>Zoological collections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BCCE463F-18ED-374D-AE55-6C06B320B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71693" flipH="1">
            <a:off x="6347594" y="2947794"/>
            <a:ext cx="4779515" cy="3584637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90086D70-01D8-7145-9BF1-F774C4FCB0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9749" y="5561052"/>
            <a:ext cx="708740" cy="9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95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9514D6-B165-3A42-8D8A-EDDCEDC5C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Collaboration &amp; outreach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40978D-4951-274C-981E-F9BCC6821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TV/radio &amp; other media</a:t>
            </a:r>
          </a:p>
          <a:p>
            <a:r>
              <a:rPr lang="en-GB" dirty="0"/>
              <a:t>Popular science lectures</a:t>
            </a:r>
          </a:p>
          <a:p>
            <a:r>
              <a:rPr lang="en-GB" dirty="0"/>
              <a:t>Q &amp; A</a:t>
            </a:r>
          </a:p>
          <a:p>
            <a:r>
              <a:rPr lang="en-GB" dirty="0"/>
              <a:t>Citizen Science</a:t>
            </a:r>
          </a:p>
        </p:txBody>
      </p:sp>
    </p:spTree>
    <p:extLst>
      <p:ext uri="{BB962C8B-B14F-4D97-AF65-F5344CB8AC3E}">
        <p14:creationId xmlns:p14="http://schemas.microsoft.com/office/powerpoint/2010/main" val="564916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The University building with a flower in the foreground. Photo.">
            <a:extLst>
              <a:ext uri="{FF2B5EF4-FFF2-40B4-BE49-F238E27FC236}">
                <a16:creationId xmlns:a16="http://schemas.microsoft.com/office/drawing/2014/main" id="{209A4A0B-7226-074C-A8DB-87AE1567E20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1F0A7C4C-842D-6446-AEA1-7FAE50865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Lund University</a:t>
            </a:r>
          </a:p>
        </p:txBody>
      </p:sp>
    </p:spTree>
    <p:extLst>
      <p:ext uri="{BB962C8B-B14F-4D97-AF65-F5344CB8AC3E}">
        <p14:creationId xmlns:p14="http://schemas.microsoft.com/office/powerpoint/2010/main" val="1533246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ECF011-B3CA-8C41-B0D7-11447A32F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Department organisation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2C7C31F-4D5F-DA47-A83C-89E8E8B59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4" name="Tabell 7">
            <a:extLst>
              <a:ext uri="{FF2B5EF4-FFF2-40B4-BE49-F238E27FC236}">
                <a16:creationId xmlns:a16="http://schemas.microsoft.com/office/drawing/2014/main" id="{8F7410E1-144B-0440-AF95-3C0D89027D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8286170"/>
              </p:ext>
            </p:extLst>
          </p:nvPr>
        </p:nvGraphicFramePr>
        <p:xfrm>
          <a:off x="1601666" y="2013436"/>
          <a:ext cx="8970333" cy="716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0111">
                  <a:extLst>
                    <a:ext uri="{9D8B030D-6E8A-4147-A177-3AD203B41FA5}">
                      <a16:colId xmlns:a16="http://schemas.microsoft.com/office/drawing/2014/main" val="4208863996"/>
                    </a:ext>
                  </a:extLst>
                </a:gridCol>
                <a:gridCol w="2990111">
                  <a:extLst>
                    <a:ext uri="{9D8B030D-6E8A-4147-A177-3AD203B41FA5}">
                      <a16:colId xmlns:a16="http://schemas.microsoft.com/office/drawing/2014/main" val="2012222582"/>
                    </a:ext>
                  </a:extLst>
                </a:gridCol>
                <a:gridCol w="2990111">
                  <a:extLst>
                    <a:ext uri="{9D8B030D-6E8A-4147-A177-3AD203B41FA5}">
                      <a16:colId xmlns:a16="http://schemas.microsoft.com/office/drawing/2014/main" val="972617699"/>
                    </a:ext>
                  </a:extLst>
                </a:gridCol>
              </a:tblGrid>
              <a:tr h="716891">
                <a:tc>
                  <a:txBody>
                    <a:bodyPr/>
                    <a:lstStyle/>
                    <a:p>
                      <a:r>
                        <a:rPr lang="en-GB" sz="16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Biology</a:t>
                      </a:r>
                      <a:r>
                        <a:rPr lang="en-GB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Department Board</a:t>
                      </a:r>
                    </a:p>
                  </a:txBody>
                  <a:tcPr marL="251999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 &amp; Deputy </a:t>
                      </a:r>
                      <a:br>
                        <a:rPr lang="en-GB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 of Department</a:t>
                      </a:r>
                    </a:p>
                  </a:txBody>
                  <a:tcPr marL="251999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 of Department Council</a:t>
                      </a:r>
                    </a:p>
                  </a:txBody>
                  <a:tcPr marL="251999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97199628"/>
                  </a:ext>
                </a:extLst>
              </a:tr>
            </a:tbl>
          </a:graphicData>
        </a:graphic>
      </p:graphicFrame>
      <p:graphicFrame>
        <p:nvGraphicFramePr>
          <p:cNvPr id="5" name="Tabell 8">
            <a:extLst>
              <a:ext uri="{FF2B5EF4-FFF2-40B4-BE49-F238E27FC236}">
                <a16:creationId xmlns:a16="http://schemas.microsoft.com/office/drawing/2014/main" id="{EACB624E-9F8B-6540-9A75-0C527848B5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186328"/>
              </p:ext>
            </p:extLst>
          </p:nvPr>
        </p:nvGraphicFramePr>
        <p:xfrm>
          <a:off x="1605574" y="2729666"/>
          <a:ext cx="8988855" cy="4007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6285">
                  <a:extLst>
                    <a:ext uri="{9D8B030D-6E8A-4147-A177-3AD203B41FA5}">
                      <a16:colId xmlns:a16="http://schemas.microsoft.com/office/drawing/2014/main" val="1280015887"/>
                    </a:ext>
                  </a:extLst>
                </a:gridCol>
                <a:gridCol w="2996285">
                  <a:extLst>
                    <a:ext uri="{9D8B030D-6E8A-4147-A177-3AD203B41FA5}">
                      <a16:colId xmlns:a16="http://schemas.microsoft.com/office/drawing/2014/main" val="2385975513"/>
                    </a:ext>
                  </a:extLst>
                </a:gridCol>
                <a:gridCol w="2996285">
                  <a:extLst>
                    <a:ext uri="{9D8B030D-6E8A-4147-A177-3AD203B41FA5}">
                      <a16:colId xmlns:a16="http://schemas.microsoft.com/office/drawing/2014/main" val="1170976240"/>
                    </a:ext>
                  </a:extLst>
                </a:gridCol>
              </a:tblGrid>
              <a:tr h="686071">
                <a:tc>
                  <a:txBody>
                    <a:bodyPr/>
                    <a:lstStyle/>
                    <a:p>
                      <a:r>
                        <a:rPr lang="en-GB" sz="16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Groups &amp; Committees</a:t>
                      </a:r>
                    </a:p>
                  </a:txBody>
                  <a:tcPr marL="251999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units</a:t>
                      </a:r>
                    </a:p>
                  </a:txBody>
                  <a:tcPr marL="251999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units</a:t>
                      </a:r>
                    </a:p>
                  </a:txBody>
                  <a:tcPr marL="251999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7688038"/>
                  </a:ext>
                </a:extLst>
              </a:tr>
              <a:tr h="332139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Biology doctoral </a:t>
                      </a:r>
                      <a:br>
                        <a:rPr lang="en-GB" sz="16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6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students council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 &amp; second cycle programmes board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Gender equality and equal opportunities group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Heads of units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Health, environment &amp; safety committee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Infrastructure group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Research studies board</a:t>
                      </a:r>
                    </a:p>
                  </a:txBody>
                  <a:tcPr marL="251999" marT="251999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Aquatic Ecology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Biodiversity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Evolutionary Ecology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Functional Zoology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Molecular Ecology, Microbial Ecology &amp; Evolutionary Genetics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noProof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Molecular Cell Biology</a:t>
                      </a:r>
                    </a:p>
                  </a:txBody>
                  <a:tcPr marL="251999" marT="21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Biological Museum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noProof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Lund Protein Production Platform (LP3)</a:t>
                      </a:r>
                    </a:p>
                  </a:txBody>
                  <a:tcPr marL="251999" marT="216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12945"/>
                  </a:ext>
                </a:extLst>
              </a:tr>
            </a:tbl>
          </a:graphicData>
        </a:graphic>
      </p:graphicFrame>
      <p:graphicFrame>
        <p:nvGraphicFramePr>
          <p:cNvPr id="6" name="Tabell 10">
            <a:extLst>
              <a:ext uri="{FF2B5EF4-FFF2-40B4-BE49-F238E27FC236}">
                <a16:creationId xmlns:a16="http://schemas.microsoft.com/office/drawing/2014/main" id="{93797BC2-C936-0245-81F7-CCB0B0B051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383203"/>
              </p:ext>
            </p:extLst>
          </p:nvPr>
        </p:nvGraphicFramePr>
        <p:xfrm>
          <a:off x="7608833" y="4880617"/>
          <a:ext cx="2985596" cy="57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5596">
                  <a:extLst>
                    <a:ext uri="{9D8B030D-6E8A-4147-A177-3AD203B41FA5}">
                      <a16:colId xmlns:a16="http://schemas.microsoft.com/office/drawing/2014/main" val="2313666165"/>
                    </a:ext>
                  </a:extLst>
                </a:gridCol>
              </a:tblGrid>
              <a:tr h="573020">
                <a:tc>
                  <a:txBody>
                    <a:bodyPr/>
                    <a:lstStyle/>
                    <a:p>
                      <a:r>
                        <a:rPr lang="en-GB" sz="16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infrastructure</a:t>
                      </a:r>
                    </a:p>
                  </a:txBody>
                  <a:tcPr marL="251999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722352"/>
                  </a:ext>
                </a:extLst>
              </a:tr>
            </a:tbl>
          </a:graphicData>
        </a:graphic>
      </p:graphicFrame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606A8E07-AEB2-5D46-8835-4BAD15BB3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812091"/>
              </p:ext>
            </p:extLst>
          </p:nvPr>
        </p:nvGraphicFramePr>
        <p:xfrm>
          <a:off x="7608833" y="5473997"/>
          <a:ext cx="2985596" cy="57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5596">
                  <a:extLst>
                    <a:ext uri="{9D8B030D-6E8A-4147-A177-3AD203B41FA5}">
                      <a16:colId xmlns:a16="http://schemas.microsoft.com/office/drawing/2014/main" val="2313666165"/>
                    </a:ext>
                  </a:extLst>
                </a:gridCol>
              </a:tblGrid>
              <a:tr h="573020">
                <a:tc>
                  <a:txBody>
                    <a:bodyPr/>
                    <a:lstStyle/>
                    <a:p>
                      <a:r>
                        <a:rPr lang="en-GB" sz="16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 of Department Office</a:t>
                      </a:r>
                    </a:p>
                  </a:txBody>
                  <a:tcPr marL="251999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722352"/>
                  </a:ext>
                </a:extLst>
              </a:tr>
            </a:tbl>
          </a:graphicData>
        </a:graphic>
      </p:graphicFrame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1A540A0E-7C51-C749-8DA4-0E90F80097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931377"/>
              </p:ext>
            </p:extLst>
          </p:nvPr>
        </p:nvGraphicFramePr>
        <p:xfrm>
          <a:off x="7608833" y="6067376"/>
          <a:ext cx="2985596" cy="601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5596">
                  <a:extLst>
                    <a:ext uri="{9D8B030D-6E8A-4147-A177-3AD203B41FA5}">
                      <a16:colId xmlns:a16="http://schemas.microsoft.com/office/drawing/2014/main" val="2313666165"/>
                    </a:ext>
                  </a:extLst>
                </a:gridCol>
              </a:tblGrid>
              <a:tr h="601711">
                <a:tc>
                  <a:txBody>
                    <a:bodyPr/>
                    <a:lstStyle/>
                    <a:p>
                      <a:r>
                        <a:rPr lang="en-GB" sz="1600" b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Education Office</a:t>
                      </a:r>
                    </a:p>
                  </a:txBody>
                  <a:tcPr marL="251999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722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801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7B9D12-E9DA-664A-81DA-DAE45E847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End slide, logotype only</a:t>
            </a:r>
          </a:p>
        </p:txBody>
      </p:sp>
      <p:pic>
        <p:nvPicPr>
          <p:cNvPr id="3" name="Bildobjekt 2" descr="Lund University's logotype.">
            <a:extLst>
              <a:ext uri="{FF2B5EF4-FFF2-40B4-BE49-F238E27FC236}">
                <a16:creationId xmlns:a16="http://schemas.microsoft.com/office/drawing/2014/main" id="{B9B004CB-9E66-2E4F-902A-D4E52BE8F1C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106079" y="1556181"/>
            <a:ext cx="1979842" cy="2642089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3C1E08A-5408-DD45-BAB8-DA54A287CF34}"/>
              </a:ext>
            </a:extLst>
          </p:cNvPr>
          <p:cNvSpPr/>
          <p:nvPr/>
        </p:nvSpPr>
        <p:spPr>
          <a:xfrm>
            <a:off x="10705822" y="5326213"/>
            <a:ext cx="1208076" cy="13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56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BF6574-5CBA-804C-BEDD-8C4D0DF6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2170848"/>
            <a:ext cx="11088000" cy="1846659"/>
          </a:xfrm>
        </p:spPr>
        <p:txBody>
          <a:bodyPr/>
          <a:lstStyle/>
          <a:p>
            <a:r>
              <a:rPr lang="en-GB" dirty="0"/>
              <a:t>We are united in our efforts</a:t>
            </a:r>
            <a:br>
              <a:rPr lang="en-GB" dirty="0"/>
            </a:br>
            <a:r>
              <a:rPr lang="en-GB" dirty="0"/>
              <a:t>to understand, explain and improve</a:t>
            </a:r>
            <a:br>
              <a:rPr lang="en-GB" dirty="0"/>
            </a:br>
            <a:r>
              <a:rPr lang="en-GB" dirty="0"/>
              <a:t>our world and the human condition</a:t>
            </a:r>
          </a:p>
        </p:txBody>
      </p:sp>
    </p:spTree>
    <p:extLst>
      <p:ext uri="{BB962C8B-B14F-4D97-AF65-F5344CB8AC3E}">
        <p14:creationId xmlns:p14="http://schemas.microsoft.com/office/powerpoint/2010/main" val="2255025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0FA171-4333-B14E-B248-5651016F0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Lund University – </a:t>
            </a:r>
            <a:br>
              <a:rPr lang="en-GB" dirty="0"/>
            </a:br>
            <a:r>
              <a:rPr lang="en-GB" dirty="0"/>
              <a:t>a world class university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B1B671-E825-F54F-946A-744062B6B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999" y="2159999"/>
            <a:ext cx="6887003" cy="3960000"/>
          </a:xfrm>
        </p:spPr>
        <p:txBody>
          <a:bodyPr/>
          <a:lstStyle/>
          <a:p>
            <a:r>
              <a:rPr lang="en-GB" dirty="0"/>
              <a:t>Founded 1666</a:t>
            </a:r>
          </a:p>
          <a:p>
            <a:r>
              <a:rPr lang="en-GB" dirty="0"/>
              <a:t>Ranked among the world’s top 100 universities</a:t>
            </a:r>
          </a:p>
          <a:p>
            <a:r>
              <a:rPr lang="en-GB" dirty="0"/>
              <a:t>49 000 students, 27% international</a:t>
            </a:r>
          </a:p>
          <a:p>
            <a:r>
              <a:rPr lang="en-GB" dirty="0"/>
              <a:t>8 600 employees, approximately 770 professors, </a:t>
            </a:r>
            <a:br>
              <a:rPr lang="en-GB" dirty="0"/>
            </a:br>
            <a:r>
              <a:rPr lang="en-GB" dirty="0"/>
              <a:t>4 400 lecturers, researchers and doctoral students, and 3 000 technical/administrative staff</a:t>
            </a:r>
          </a:p>
          <a:p>
            <a:r>
              <a:rPr lang="en-GB" dirty="0"/>
              <a:t>266 educational programmes, 161 at advanced level</a:t>
            </a:r>
          </a:p>
          <a:p>
            <a:r>
              <a:rPr lang="en-GB" dirty="0"/>
              <a:t>1 495 free standing courses, 8% are given in English</a:t>
            </a:r>
          </a:p>
        </p:txBody>
      </p:sp>
      <p:pic>
        <p:nvPicPr>
          <p:cNvPr id="6" name="Bildobjekt 5" descr="Simplified map of southern Sweden with Helsingborg, Lund, and Malmö showing. Illustration.">
            <a:extLst>
              <a:ext uri="{FF2B5EF4-FFF2-40B4-BE49-F238E27FC236}">
                <a16:creationId xmlns:a16="http://schemas.microsoft.com/office/drawing/2014/main" id="{0B5B69BB-146C-E544-B01C-ABEC80BD42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2284" y="-431515"/>
            <a:ext cx="5439961" cy="6688477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AA9799E-B172-6C41-9D2A-60EF705F9B32}"/>
              </a:ext>
            </a:extLst>
          </p:cNvPr>
          <p:cNvSpPr txBox="1"/>
          <p:nvPr/>
        </p:nvSpPr>
        <p:spPr>
          <a:xfrm>
            <a:off x="8882499" y="4236318"/>
            <a:ext cx="13171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HELSINGBORG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38BBE62B-2FD6-BE4C-8528-1A4E1F11610A}"/>
              </a:ext>
            </a:extLst>
          </p:cNvPr>
          <p:cNvSpPr txBox="1"/>
          <p:nvPr/>
        </p:nvSpPr>
        <p:spPr>
          <a:xfrm>
            <a:off x="10375383" y="4365104"/>
            <a:ext cx="13171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LUND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E8B79FED-5704-3146-A1F9-7F4905DB5316}"/>
              </a:ext>
            </a:extLst>
          </p:cNvPr>
          <p:cNvSpPr txBox="1"/>
          <p:nvPr/>
        </p:nvSpPr>
        <p:spPr>
          <a:xfrm>
            <a:off x="10251916" y="4622225"/>
            <a:ext cx="13171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/>
              <a:t>MALMÖ</a:t>
            </a:r>
          </a:p>
        </p:txBody>
      </p:sp>
    </p:spTree>
    <p:extLst>
      <p:ext uri="{BB962C8B-B14F-4D97-AF65-F5344CB8AC3E}">
        <p14:creationId xmlns:p14="http://schemas.microsoft.com/office/powerpoint/2010/main" val="2026369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AB6216-BF9F-524A-8AB6-B1782E529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comprehensive university – </a:t>
            </a:r>
            <a:br>
              <a:rPr lang="en-GB" dirty="0"/>
            </a:br>
            <a:r>
              <a:rPr lang="en-GB" dirty="0"/>
              <a:t>eight faculties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C9276B1-1052-B44F-9555-76BB6BCA0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Economics and management</a:t>
            </a:r>
          </a:p>
          <a:p>
            <a:r>
              <a:rPr lang="en-GB" dirty="0"/>
              <a:t>Engineering and technology</a:t>
            </a:r>
          </a:p>
          <a:p>
            <a:r>
              <a:rPr lang="en-GB" dirty="0"/>
              <a:t>Fine arts, music, and theatre</a:t>
            </a:r>
          </a:p>
          <a:p>
            <a:r>
              <a:rPr lang="en-GB" dirty="0"/>
              <a:t>Humanities and theology</a:t>
            </a:r>
          </a:p>
          <a:p>
            <a:r>
              <a:rPr lang="en-GB" dirty="0"/>
              <a:t>Law</a:t>
            </a:r>
          </a:p>
          <a:p>
            <a:r>
              <a:rPr lang="en-GB" dirty="0"/>
              <a:t>Medicine</a:t>
            </a:r>
          </a:p>
          <a:p>
            <a:r>
              <a:rPr lang="en-GB" dirty="0"/>
              <a:t>Science</a:t>
            </a:r>
          </a:p>
          <a:p>
            <a:r>
              <a:rPr lang="en-GB" dirty="0"/>
              <a:t>Social sciences</a:t>
            </a:r>
          </a:p>
        </p:txBody>
      </p:sp>
    </p:spTree>
    <p:extLst>
      <p:ext uri="{BB962C8B-B14F-4D97-AF65-F5344CB8AC3E}">
        <p14:creationId xmlns:p14="http://schemas.microsoft.com/office/powerpoint/2010/main" val="1558677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A77A045-8E0E-4B45-B642-045925C8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World University Rankings</a:t>
            </a:r>
          </a:p>
        </p:txBody>
      </p:sp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3C4F1EF2-AC57-0147-A472-8ECE85B301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0699151"/>
              </p:ext>
            </p:extLst>
          </p:nvPr>
        </p:nvGraphicFramePr>
        <p:xfrm>
          <a:off x="1619250" y="2160588"/>
          <a:ext cx="8820152" cy="191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038">
                  <a:extLst>
                    <a:ext uri="{9D8B030D-6E8A-4147-A177-3AD203B41FA5}">
                      <a16:colId xmlns:a16="http://schemas.microsoft.com/office/drawing/2014/main" val="3222406817"/>
                    </a:ext>
                  </a:extLst>
                </a:gridCol>
                <a:gridCol w="2205038">
                  <a:extLst>
                    <a:ext uri="{9D8B030D-6E8A-4147-A177-3AD203B41FA5}">
                      <a16:colId xmlns:a16="http://schemas.microsoft.com/office/drawing/2014/main" val="4006239132"/>
                    </a:ext>
                  </a:extLst>
                </a:gridCol>
                <a:gridCol w="2205038">
                  <a:extLst>
                    <a:ext uri="{9D8B030D-6E8A-4147-A177-3AD203B41FA5}">
                      <a16:colId xmlns:a16="http://schemas.microsoft.com/office/drawing/2014/main" val="771602494"/>
                    </a:ext>
                  </a:extLst>
                </a:gridCol>
                <a:gridCol w="2205038">
                  <a:extLst>
                    <a:ext uri="{9D8B030D-6E8A-4147-A177-3AD203B41FA5}">
                      <a16:colId xmlns:a16="http://schemas.microsoft.com/office/drawing/2014/main" val="13467781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v-SE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180000" marT="72000" marB="72000"/>
                </a:tc>
                <a:tc>
                  <a:txBody>
                    <a:bodyPr/>
                    <a:lstStyle/>
                    <a:p>
                      <a:r>
                        <a:rPr lang="sv-S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QS*</a:t>
                      </a:r>
                    </a:p>
                  </a:txBody>
                  <a:tcPr marL="180000" marR="180000" marT="72000" marB="72000"/>
                </a:tc>
                <a:tc>
                  <a:txBody>
                    <a:bodyPr/>
                    <a:lstStyle/>
                    <a:p>
                      <a:r>
                        <a:rPr lang="sv-S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THE**</a:t>
                      </a:r>
                    </a:p>
                  </a:txBody>
                  <a:tcPr marL="180000" marR="180000" marT="72000" marB="72000"/>
                </a:tc>
                <a:tc>
                  <a:txBody>
                    <a:bodyPr/>
                    <a:lstStyle/>
                    <a:p>
                      <a:r>
                        <a:rPr lang="sv-S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Shanghai***</a:t>
                      </a:r>
                    </a:p>
                  </a:txBody>
                  <a:tcPr marL="180000" marR="180000" marT="72000" marB="72000"/>
                </a:tc>
                <a:extLst>
                  <a:ext uri="{0D108BD9-81ED-4DB2-BD59-A6C34878D82A}">
                    <a16:rowId xmlns:a16="http://schemas.microsoft.com/office/drawing/2014/main" val="3102186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180000" marR="180000" marT="72000" marB="72000"/>
                </a:tc>
                <a:tc>
                  <a:txBody>
                    <a:bodyPr/>
                    <a:lstStyle/>
                    <a:p>
                      <a:r>
                        <a:rPr lang="sv-S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180000" marR="180000" marT="72000" marB="72000"/>
                </a:tc>
                <a:tc>
                  <a:txBody>
                    <a:bodyPr/>
                    <a:lstStyle/>
                    <a:p>
                      <a:r>
                        <a:rPr lang="sv-S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</a:p>
                  </a:txBody>
                  <a:tcPr marL="180000" marR="180000" marT="72000" marB="72000"/>
                </a:tc>
                <a:tc>
                  <a:txBody>
                    <a:bodyPr/>
                    <a:lstStyle/>
                    <a:p>
                      <a:r>
                        <a:rPr lang="sv-S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151–200</a:t>
                      </a:r>
                    </a:p>
                  </a:txBody>
                  <a:tcPr marL="180000" marR="180000" marT="72000" marB="72000"/>
                </a:tc>
                <a:extLst>
                  <a:ext uri="{0D108BD9-81ED-4DB2-BD59-A6C34878D82A}">
                    <a16:rowId xmlns:a16="http://schemas.microsoft.com/office/drawing/2014/main" val="3832357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180000" marR="180000" marT="72000" marB="72000"/>
                </a:tc>
                <a:tc>
                  <a:txBody>
                    <a:bodyPr/>
                    <a:lstStyle/>
                    <a:p>
                      <a:r>
                        <a:rPr lang="sv-S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180000" marR="180000" marT="72000" marB="72000"/>
                </a:tc>
                <a:tc>
                  <a:txBody>
                    <a:bodyPr/>
                    <a:lstStyle/>
                    <a:p>
                      <a:r>
                        <a:rPr lang="sv-S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</a:t>
                      </a:r>
                    </a:p>
                  </a:txBody>
                  <a:tcPr marL="180000" marR="180000" marT="72000" marB="72000"/>
                </a:tc>
                <a:tc>
                  <a:txBody>
                    <a:bodyPr/>
                    <a:lstStyle/>
                    <a:p>
                      <a:r>
                        <a:rPr lang="sv-S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151–200</a:t>
                      </a:r>
                    </a:p>
                  </a:txBody>
                  <a:tcPr marL="180000" marR="180000" marT="72000" marB="72000"/>
                </a:tc>
                <a:extLst>
                  <a:ext uri="{0D108BD9-81ED-4DB2-BD59-A6C34878D82A}">
                    <a16:rowId xmlns:a16="http://schemas.microsoft.com/office/drawing/2014/main" val="2513396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v-S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180000" marR="180000" marT="72000" marB="72000"/>
                </a:tc>
                <a:tc>
                  <a:txBody>
                    <a:bodyPr/>
                    <a:lstStyle/>
                    <a:p>
                      <a:r>
                        <a:rPr lang="sv-S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180000" marR="180000" marT="72000" marB="72000"/>
                </a:tc>
                <a:tc>
                  <a:txBody>
                    <a:bodyPr/>
                    <a:lstStyle/>
                    <a:p>
                      <a:r>
                        <a:rPr lang="sv-S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</a:p>
                  </a:txBody>
                  <a:tcPr marL="180000" marR="180000" marT="72000" marB="72000"/>
                </a:tc>
                <a:tc>
                  <a:txBody>
                    <a:bodyPr/>
                    <a:lstStyle/>
                    <a:p>
                      <a:r>
                        <a:rPr lang="sv-SE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151–200</a:t>
                      </a:r>
                    </a:p>
                  </a:txBody>
                  <a:tcPr marL="180000" marR="180000" marT="72000" marB="72000"/>
                </a:tc>
                <a:extLst>
                  <a:ext uri="{0D108BD9-81ED-4DB2-BD59-A6C34878D82A}">
                    <a16:rowId xmlns:a16="http://schemas.microsoft.com/office/drawing/2014/main" val="4248851089"/>
                  </a:ext>
                </a:extLst>
              </a:tr>
            </a:tbl>
          </a:graphicData>
        </a:graphic>
      </p:graphicFrame>
      <p:sp>
        <p:nvSpPr>
          <p:cNvPr id="7" name="textruta 6">
            <a:extLst>
              <a:ext uri="{FF2B5EF4-FFF2-40B4-BE49-F238E27FC236}">
                <a16:creationId xmlns:a16="http://schemas.microsoft.com/office/drawing/2014/main" id="{31E73907-BDC7-C04A-8E08-F5CB24CC0700}"/>
              </a:ext>
            </a:extLst>
          </p:cNvPr>
          <p:cNvSpPr txBox="1"/>
          <p:nvPr/>
        </p:nvSpPr>
        <p:spPr>
          <a:xfrm>
            <a:off x="1619250" y="5944003"/>
            <a:ext cx="88201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i="1" dirty="0"/>
              <a:t>*</a:t>
            </a:r>
            <a:r>
              <a:rPr lang="en-GB" sz="1000" i="1" dirty="0"/>
              <a:t>QS World University </a:t>
            </a:r>
            <a:r>
              <a:rPr lang="en-GB" sz="1000" i="1" dirty="0" err="1"/>
              <a:t>Rankning</a:t>
            </a:r>
            <a:endParaRPr lang="en-GB" sz="1000" i="1" dirty="0"/>
          </a:p>
          <a:p>
            <a:r>
              <a:rPr lang="sv-SE" sz="1000" i="1" dirty="0"/>
              <a:t>**</a:t>
            </a:r>
            <a:r>
              <a:rPr lang="en-GB" sz="1000" i="1" dirty="0"/>
              <a:t>Times Higher Education</a:t>
            </a:r>
          </a:p>
          <a:p>
            <a:r>
              <a:rPr lang="sv-SE" sz="1000" i="1" dirty="0"/>
              <a:t>***</a:t>
            </a:r>
            <a:r>
              <a:rPr lang="en-GB" sz="1000" i="1" dirty="0"/>
              <a:t>Shanghai ranking – Academic Ranking of World Universities (ARWU)</a:t>
            </a:r>
          </a:p>
        </p:txBody>
      </p:sp>
    </p:spTree>
    <p:extLst>
      <p:ext uri="{BB962C8B-B14F-4D97-AF65-F5344CB8AC3E}">
        <p14:creationId xmlns:p14="http://schemas.microsoft.com/office/powerpoint/2010/main" val="3407602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B9F966-5FB1-C44E-9C21-21A1D7100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390" y="4431831"/>
            <a:ext cx="3959223" cy="861774"/>
          </a:xfrm>
        </p:spPr>
        <p:txBody>
          <a:bodyPr/>
          <a:lstStyle/>
          <a:p>
            <a:pPr marL="623888"/>
            <a:r>
              <a:rPr lang="en-GB" dirty="0"/>
              <a:t>Department </a:t>
            </a:r>
            <a:br>
              <a:rPr lang="en-GB" dirty="0"/>
            </a:br>
            <a:r>
              <a:rPr lang="en-GB" dirty="0"/>
              <a:t>of Biology</a:t>
            </a:r>
          </a:p>
        </p:txBody>
      </p:sp>
      <p:pic>
        <p:nvPicPr>
          <p:cNvPr id="9" name="Platshållare för bild 8" descr="Spring blossom in front of a building. Photo.">
            <a:extLst>
              <a:ext uri="{FF2B5EF4-FFF2-40B4-BE49-F238E27FC236}">
                <a16:creationId xmlns:a16="http://schemas.microsoft.com/office/drawing/2014/main" id="{9ADECD57-A602-314D-BC2E-90755FA50E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latshållare för bild 10" descr="A pond with artificial stones. Photo.">
            <a:extLst>
              <a:ext uri="{FF2B5EF4-FFF2-40B4-BE49-F238E27FC236}">
                <a16:creationId xmlns:a16="http://schemas.microsoft.com/office/drawing/2014/main" id="{202935A6-8B32-E641-99F9-84B75C35FCE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3" name="Platshållare för bild 12" descr="An entrance in snow. Photo.">
            <a:extLst>
              <a:ext uri="{FF2B5EF4-FFF2-40B4-BE49-F238E27FC236}">
                <a16:creationId xmlns:a16="http://schemas.microsoft.com/office/drawing/2014/main" id="{B7CB5D93-5A80-E441-967C-C71FA902688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Platshållare för bild 14" descr="Snowy bicycles in a bicyclestand. Photo.">
            <a:extLst>
              <a:ext uri="{FF2B5EF4-FFF2-40B4-BE49-F238E27FC236}">
                <a16:creationId xmlns:a16="http://schemas.microsoft.com/office/drawing/2014/main" id="{889C01FB-2080-9441-8685-DC3FB41652D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7" name="Platshållare för bild 16" descr="Cherry blossom in front of a building. Photo.">
            <a:extLst>
              <a:ext uri="{FF2B5EF4-FFF2-40B4-BE49-F238E27FC236}">
                <a16:creationId xmlns:a16="http://schemas.microsoft.com/office/drawing/2014/main" id="{9EA72E4A-82B2-8641-910D-4143D9B0FFD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76787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B8EEF6-41F1-1945-80D9-5784026CF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Department of Biology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22124A-53A0-F04F-9E27-1E9AB26D2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00" y="2159999"/>
            <a:ext cx="5910957" cy="3960000"/>
          </a:xfrm>
        </p:spPr>
        <p:txBody>
          <a:bodyPr/>
          <a:lstStyle/>
          <a:p>
            <a:r>
              <a:rPr lang="en-GB" dirty="0"/>
              <a:t>Created in 2010 when five departments, some with histories back to 1666, were merged</a:t>
            </a:r>
          </a:p>
          <a:p>
            <a:r>
              <a:rPr lang="en-GB" dirty="0"/>
              <a:t>From molecules to ecosystems, </a:t>
            </a:r>
            <a:br>
              <a:rPr lang="en-GB" dirty="0"/>
            </a:br>
            <a:r>
              <a:rPr lang="en-GB" dirty="0"/>
              <a:t>from genetic code to behaviour</a:t>
            </a:r>
          </a:p>
          <a:p>
            <a:r>
              <a:rPr lang="en-GB" dirty="0"/>
              <a:t>Empiric and theoretic research</a:t>
            </a:r>
          </a:p>
          <a:p>
            <a:r>
              <a:rPr lang="en-GB" dirty="0"/>
              <a:t>Basic research driven by curiosity, environmental monitoring, commercial applications</a:t>
            </a:r>
          </a:p>
          <a:p>
            <a:r>
              <a:rPr lang="en-GB" dirty="0"/>
              <a:t>Research museum</a:t>
            </a:r>
          </a:p>
        </p:txBody>
      </p:sp>
    </p:spTree>
    <p:extLst>
      <p:ext uri="{BB962C8B-B14F-4D97-AF65-F5344CB8AC3E}">
        <p14:creationId xmlns:p14="http://schemas.microsoft.com/office/powerpoint/2010/main" val="726045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299F23-4366-8E47-9659-B6DC569AB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Funding</a:t>
            </a:r>
          </a:p>
        </p:txBody>
      </p:sp>
      <p:graphicFrame>
        <p:nvGraphicFramePr>
          <p:cNvPr id="4" name="Platshållare för innehåll 3" descr="Pie chart showing the distribution between different types of funding.">
            <a:extLst>
              <a:ext uri="{FF2B5EF4-FFF2-40B4-BE49-F238E27FC236}">
                <a16:creationId xmlns:a16="http://schemas.microsoft.com/office/drawing/2014/main" id="{B690F95C-D4B1-3646-9278-8D3ECABEDE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438822"/>
              </p:ext>
            </p:extLst>
          </p:nvPr>
        </p:nvGraphicFramePr>
        <p:xfrm>
          <a:off x="287759" y="2467778"/>
          <a:ext cx="9345637" cy="3663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ruta 4">
            <a:extLst>
              <a:ext uri="{FF2B5EF4-FFF2-40B4-BE49-F238E27FC236}">
                <a16:creationId xmlns:a16="http://schemas.microsoft.com/office/drawing/2014/main" id="{868230C9-D2AF-6D42-99D3-FFC52EA009C3}"/>
              </a:ext>
            </a:extLst>
          </p:cNvPr>
          <p:cNvSpPr txBox="1"/>
          <p:nvPr/>
        </p:nvSpPr>
        <p:spPr>
          <a:xfrm>
            <a:off x="1554676" y="2098947"/>
            <a:ext cx="355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Total revenue: SEK 368 million</a:t>
            </a:r>
          </a:p>
        </p:txBody>
      </p:sp>
    </p:spTree>
    <p:extLst>
      <p:ext uri="{BB962C8B-B14F-4D97-AF65-F5344CB8AC3E}">
        <p14:creationId xmlns:p14="http://schemas.microsoft.com/office/powerpoint/2010/main" val="963726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LU_2017-03-02">
      <a:dk1>
        <a:srgbClr val="000000"/>
      </a:dk1>
      <a:lt1>
        <a:srgbClr val="FFFFFF"/>
      </a:lt1>
      <a:dk2>
        <a:srgbClr val="2F2B28"/>
      </a:dk2>
      <a:lt2>
        <a:srgbClr val="D0CCB6"/>
      </a:lt2>
      <a:accent1>
        <a:srgbClr val="894E11"/>
      </a:accent1>
      <a:accent2>
        <a:srgbClr val="E3B6BB"/>
      </a:accent2>
      <a:accent3>
        <a:srgbClr val="ABC9D4"/>
      </a:accent3>
      <a:accent4>
        <a:srgbClr val="9EC0AA"/>
      </a:accent4>
      <a:accent5>
        <a:srgbClr val="D0CCB6"/>
      </a:accent5>
      <a:accent6>
        <a:srgbClr val="B1AA9F"/>
      </a:accent6>
      <a:hlink>
        <a:srgbClr val="00006D"/>
      </a:hlink>
      <a:folHlink>
        <a:srgbClr val="894E11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U-template-ENG-2022-16-9-tillg" id="{F4BD578B-F74E-2445-89F3-FD0FEDC9C052}" vid="{E0C91474-D8BA-1F45-8924-1580C31B7F8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536</TotalTime>
  <Words>663</Words>
  <Application>Microsoft Macintosh PowerPoint</Application>
  <PresentationFormat>Bredbild</PresentationFormat>
  <Paragraphs>143</Paragraphs>
  <Slides>21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7" baseType="lpstr">
      <vt:lpstr>Arial</vt:lpstr>
      <vt:lpstr>Calibri</vt:lpstr>
      <vt:lpstr>Helvetica Light</vt:lpstr>
      <vt:lpstr>Systemtypsnitt normalt</vt:lpstr>
      <vt:lpstr>Times New Roman</vt:lpstr>
      <vt:lpstr>Office-tema</vt:lpstr>
      <vt:lpstr>Department of Biology</vt:lpstr>
      <vt:lpstr>Lund University</vt:lpstr>
      <vt:lpstr>We are united in our efforts to understand, explain and improve our world and the human condition</vt:lpstr>
      <vt:lpstr>Lund University –  a world class university</vt:lpstr>
      <vt:lpstr>A comprehensive university –  eight faculties</vt:lpstr>
      <vt:lpstr>World University Rankings</vt:lpstr>
      <vt:lpstr>Department  of Biology</vt:lpstr>
      <vt:lpstr>Department of Biology</vt:lpstr>
      <vt:lpstr>Funding</vt:lpstr>
      <vt:lpstr>Personnel</vt:lpstr>
      <vt:lpstr>An international department</vt:lpstr>
      <vt:lpstr>Education – basic  and advanced level</vt:lpstr>
      <vt:lpstr>Education – basic and advanced level</vt:lpstr>
      <vt:lpstr>Outgoing and incoming students</vt:lpstr>
      <vt:lpstr>Research</vt:lpstr>
      <vt:lpstr>Research figures</vt:lpstr>
      <vt:lpstr>Research – citation impact</vt:lpstr>
      <vt:lpstr>Biological museum</vt:lpstr>
      <vt:lpstr>Collaboration &amp; outreach</vt:lpstr>
      <vt:lpstr>Department organisation</vt:lpstr>
      <vt:lpstr>End slide, logotype only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Biology</dc:title>
  <dc:subject/>
  <dc:creator>Inger Ekström</dc:creator>
  <cp:keywords/>
  <dc:description/>
  <cp:lastModifiedBy>Inger Ekström</cp:lastModifiedBy>
  <cp:revision>26</cp:revision>
  <dcterms:created xsi:type="dcterms:W3CDTF">2022-03-14T13:08:30Z</dcterms:created>
  <dcterms:modified xsi:type="dcterms:W3CDTF">2023-03-08T10:01:30Z</dcterms:modified>
  <cp:category/>
</cp:coreProperties>
</file>