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3" r:id="rId18"/>
    <p:sldId id="290" r:id="rId19"/>
    <p:sldId id="291" r:id="rId20"/>
    <p:sldId id="292" r:id="rId21"/>
    <p:sldId id="268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1028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3362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9"/>
    <p:restoredTop sz="78828"/>
  </p:normalViewPr>
  <p:slideViewPr>
    <p:cSldViewPr snapToGrid="0" snapToObjects="1" showGuides="1">
      <p:cViewPr varScale="1">
        <p:scale>
          <a:sx n="102" d="100"/>
          <a:sy n="102" d="100"/>
        </p:scale>
        <p:origin x="2016" y="176"/>
      </p:cViewPr>
      <p:guideLst>
        <p:guide orient="horz" pos="1389"/>
        <p:guide pos="1028"/>
        <p:guide pos="3840"/>
        <p:guide orient="horz" pos="3362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Totala intäkter 368 miljoner </a:t>
            </a:r>
          </a:p>
        </c:rich>
      </c:tx>
      <c:layout>
        <c:manualLayout>
          <c:xMode val="edge"/>
          <c:yMode val="edge"/>
          <c:x val="0.158909774802087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5903284195506526"/>
          <c:y val="0.16809956494010822"/>
          <c:w val="0.41109933416426542"/>
          <c:h val="0.83190043505989175"/>
        </c:manualLayout>
      </c:layout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C8-C948-8E01-B9DA95B2CD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C8-C948-8E01-B9DA95B2CD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C8-C948-8E01-B9DA95B2CD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C8-C948-8E01-B9DA95B2CD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C8-C948-8E01-B9DA95B2CD9E}"/>
              </c:ext>
            </c:extLst>
          </c:dPt>
          <c:cat>
            <c:strRef>
              <c:f>Blad1!$A$2:$A$6</c:f>
              <c:strCache>
                <c:ptCount val="5"/>
                <c:pt idx="0">
                  <c:v>Anslag 49%</c:v>
                </c:pt>
                <c:pt idx="1">
                  <c:v>Statliga bidrag 23%</c:v>
                </c:pt>
                <c:pt idx="2">
                  <c:v>Övriga svenska bidrag 13%</c:v>
                </c:pt>
                <c:pt idx="3">
                  <c:v>Utländska bidrag 8%</c:v>
                </c:pt>
                <c:pt idx="4">
                  <c:v>Avgifter, uppdrag och 
övriga ersättningar 7%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49</c:v>
                </c:pt>
                <c:pt idx="1">
                  <c:v>23</c:v>
                </c:pt>
                <c:pt idx="2">
                  <c:v>13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38-ED42-AAB0-29A0A0AB0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Blad1!$A$2:$A$7</c:f>
              <c:strCache>
                <c:ptCount val="6"/>
                <c:pt idx="0">
                  <c:v>Lektorer 26 (27% kv)</c:v>
                </c:pt>
                <c:pt idx="1">
                  <c:v>Meritering 27 (42% kv)</c:v>
                </c:pt>
                <c:pt idx="2">
                  <c:v>Professorer 34 (18% kv)</c:v>
                </c:pt>
                <c:pt idx="3">
                  <c:v>Administrativ &amp; 
teknisk personal 51 (54% kv)</c:v>
                </c:pt>
                <c:pt idx="4">
                  <c:v>Doktorander 72 (58% kv)</c:v>
                </c:pt>
                <c:pt idx="5">
                  <c:v>Övrig forskande &amp; 
undervisande personal 82 (50% kv)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26</c:v>
                </c:pt>
                <c:pt idx="1">
                  <c:v>27</c:v>
                </c:pt>
                <c:pt idx="2">
                  <c:v>34</c:v>
                </c:pt>
                <c:pt idx="3">
                  <c:v>51</c:v>
                </c:pt>
                <c:pt idx="4">
                  <c:v>72</c:v>
                </c:pt>
                <c:pt idx="5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01-9546-B615-050DA80C4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0815232"/>
        <c:axId val="720535408"/>
      </c:barChart>
      <c:catAx>
        <c:axId val="720815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0535408"/>
        <c:crosses val="autoZero"/>
        <c:auto val="1"/>
        <c:lblAlgn val="ctr"/>
        <c:lblOffset val="100"/>
        <c:noMultiLvlLbl val="0"/>
      </c:catAx>
      <c:valAx>
        <c:axId val="720535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081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4DD3-62EE-7048-9559-A20293B3E60D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35BF2-85D5-404D-8153-DE011A72B3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0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71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Omarbetad bild från </a:t>
            </a:r>
            <a:r>
              <a:rPr lang="sv-SE"/>
              <a:t>VRs forskningsbarometer 2021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971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33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Studenter sitter i solen på ett träddäck. Foto.">
            <a:extLst>
              <a:ext uri="{FF2B5EF4-FFF2-40B4-BE49-F238E27FC236}">
                <a16:creationId xmlns:a16="http://schemas.microsoft.com/office/drawing/2014/main" id="{EA4F13F2-9E47-B94E-8FAA-FB95A24BE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6" y="188912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 descr="Lunds universitets logotyp.">
            <a:extLst>
              <a:ext uri="{FF2B5EF4-FFF2-40B4-BE49-F238E27FC236}">
                <a16:creationId xmlns:a16="http://schemas.microsoft.com/office/drawing/2014/main" id="{3A8EFBAE-371E-E046-8879-6F2B8A74E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761" y="1632438"/>
            <a:ext cx="808477" cy="99321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A3C37CF-2E7F-204C-BAF4-14554C42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3855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>
          <a:xfrm>
            <a:off x="6853855" y="2336984"/>
            <a:ext cx="51460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3854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67EF931-F7AE-D74F-A8D9-A4EA6F2817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E34647-2FEA-054E-80E8-C0FCC8DEB358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15257BE-35D3-D844-83B2-2101D6EAB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2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skrymmand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0E479E5-288B-7A47-B597-EE9C6BB0B1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skrymmande grafik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81A3E1B-C332-BE46-9FEB-739A7F90AAC9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A7B0887-EC14-A045-90B3-E282E8295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2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jättemyck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9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4FE1865-017A-0346-90CC-08F3F1E48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jättemycket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E7D8CD1-C060-BC4F-99D0-93925AD78847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89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CA5F958-743D-3C41-B76C-D06204C79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4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19B9C2-70AA-3747-8E78-329608E6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7600" y="4880235"/>
            <a:ext cx="5294400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402651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C89AA35-97B1-624B-B69D-58914AF5B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880235"/>
            <a:ext cx="4116387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25206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och kärnfullt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786400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92BF5D-380B-9244-837F-4969BAD00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1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och kärnfull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9DD6FC-67D4-1147-8BFB-BFE7374E65BA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785298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06ADD2F-64FB-A842-A4B8-B38527D1D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44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04D25F2B-1A76-3943-8341-1E952FF295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6388" y="3428997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D971C67A-26E8-0C4A-982B-7B5FF069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-406473"/>
            <a:ext cx="9266160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10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FAF899-14FA-F046-96DB-82762ED4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54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A56743-FB24-1849-93B5-ADD6F23CD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sv-SE" dirty="0"/>
              <a:t>Titelsida för </a:t>
            </a:r>
            <a:br>
              <a:rPr lang="sv-SE" dirty="0"/>
            </a:br>
            <a:r>
              <a:rPr lang="sv-SE" dirty="0"/>
              <a:t>tvåradig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946A34-F6D8-4B44-9644-EC06EE3B26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48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DB3530F-65D5-CD43-82D8-FBC17205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647274"/>
            <a:ext cx="3959223" cy="430887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578085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+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2">
            <a:extLst>
              <a:ext uri="{FF2B5EF4-FFF2-40B4-BE49-F238E27FC236}">
                <a16:creationId xmlns:a16="http://schemas.microsoft.com/office/drawing/2014/main" id="{3E1C5BC2-1B5A-DA4F-A220-7E22547F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647274"/>
            <a:ext cx="3959223" cy="430887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19432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CB9E94-CD43-A846-848D-1D1C817F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68AFC7-EF72-6A46-A52B-2558E14536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1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10" name="Rektangel 2">
            <a:extLst>
              <a:ext uri="{FF2B5EF4-FFF2-40B4-BE49-F238E27FC236}">
                <a16:creationId xmlns:a16="http://schemas.microsoft.com/office/drawing/2014/main" id="{5EA01DBB-6763-8B49-8D7A-51A30C118D29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0465E161-D6C8-CE40-80C0-301BFB682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tshållare för text 11">
            <a:extLst>
              <a:ext uri="{FF2B5EF4-FFF2-40B4-BE49-F238E27FC236}">
                <a16:creationId xmlns:a16="http://schemas.microsoft.com/office/drawing/2014/main" id="{5E9EA6EC-E28E-CD41-8685-F6762D241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15B4A6-D08E-A042-B618-42DCBA3473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126C620-A434-6F44-8C7F-63061A79B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9CF2729D-ECD9-C649-B375-DDA663FEE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sv-SE" dirty="0"/>
              <a:t>Titelsida för </a:t>
            </a:r>
            <a:br>
              <a:rPr lang="sv-SE" dirty="0"/>
            </a:br>
            <a:r>
              <a:rPr lang="sv-SE" dirty="0"/>
              <a:t>tvåradig titel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4283877A-7310-1244-AD34-A2BC6E7F7EC5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BB796774-9AC9-EF4E-8A3C-00D83E5A56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10F14E-9B82-AD45-A9ED-99611D37C7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23BAD4B-C876-A947-B84B-70BE804FF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441749B1-2509-2A41-B7FC-7CEED5642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0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945810A-D868-894A-8135-2C48517CE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B620808-FCD6-A847-A7FA-4CEA2CC82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sv-SE" dirty="0"/>
              <a:t>Titelsida för </a:t>
            </a:r>
            <a:br>
              <a:rPr lang="sv-SE" dirty="0"/>
            </a:br>
            <a:r>
              <a:rPr lang="sv-SE" dirty="0"/>
              <a:t>tvåradig titel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3382D092-2985-8E41-B909-155C77E15CCE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867F76BB-3A62-0A4A-BB95-F999DE2F25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03AA1-B493-CF43-9DE1-59DA4787B9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F135484C-500B-9E4C-B6F0-E6CD5D0A1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3202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7FFECAB-E5AC-4A4C-A95F-80726D1FE8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sv-SE" dirty="0"/>
              <a:t>Dra en bild hit för att lägga till en bakgrundsbild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EBAFC8-420B-8142-8D25-7580E64C2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087" y="4651200"/>
            <a:ext cx="11807825" cy="1613428"/>
          </a:xfrm>
          <a:solidFill>
            <a:schemeClr val="tx1">
              <a:alpha val="50000"/>
            </a:schemeClr>
          </a:solidFill>
          <a:effectLst/>
        </p:spPr>
        <p:txBody>
          <a:bodyPr lIns="360000" tIns="108000" rIns="360000" bIns="612000" anchor="b">
            <a:spAutoFit/>
          </a:bodyPr>
          <a:lstStyle>
            <a:lvl1pPr algn="ctr">
              <a:defRPr sz="6400" cap="all" spc="100" baseline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46E1A1-AC7E-9041-B630-B7BC5AB5BB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087" y="5587200"/>
            <a:ext cx="11807825" cy="502445"/>
          </a:xfrm>
          <a:effectLst/>
        </p:spPr>
        <p:txBody>
          <a:bodyPr wrap="square" lIns="360000" rIns="360000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undertext eller minska den grå plattan</a:t>
            </a:r>
          </a:p>
        </p:txBody>
      </p:sp>
    </p:spTree>
    <p:extLst>
      <p:ext uri="{BB962C8B-B14F-4D97-AF65-F5344CB8AC3E}">
        <p14:creationId xmlns:p14="http://schemas.microsoft.com/office/powerpoint/2010/main" val="243834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8DF10E5-74B0-1D48-B3FF-AB6299C0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9A7386-F759-0E42-A82F-00906141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800000"/>
          </a:xfrm>
          <a:prstGeom prst="rect">
            <a:avLst/>
          </a:prstGeom>
        </p:spPr>
        <p:txBody>
          <a:bodyPr vert="horz" lIns="0" tIns="0" rIns="0" bIns="288000" rtlCol="0" anchor="b" anchorCtr="0">
            <a:normAutofit/>
          </a:bodyPr>
          <a:lstStyle/>
          <a:p>
            <a:r>
              <a:rPr lang="sv-SE" dirty="0"/>
              <a:t>Klicka </a:t>
            </a:r>
            <a:r>
              <a:rPr lang="sv-SE" noProof="0" dirty="0"/>
              <a:t>här</a:t>
            </a:r>
            <a:r>
              <a:rPr lang="sv-SE" dirty="0"/>
              <a:t> för att ändra mall </a:t>
            </a:r>
            <a:br>
              <a:rPr lang="sv-SE" dirty="0"/>
            </a:br>
            <a:r>
              <a:rPr lang="sv-SE" dirty="0"/>
              <a:t>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065C12-314E-C844-B105-FA43CA3D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000" y="2159999"/>
            <a:ext cx="8820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sv-SE" dirty="0"/>
              <a:t>Brödtext </a:t>
            </a:r>
            <a:r>
              <a:rPr lang="sv-SE" noProof="0" dirty="0"/>
              <a:t>nivå</a:t>
            </a:r>
            <a:r>
              <a:rPr lang="sv-SE" dirty="0"/>
              <a:t>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315126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5" r:id="rId7"/>
    <p:sldLayoutId id="2147483649" r:id="rId8"/>
    <p:sldLayoutId id="2147483650" r:id="rId9"/>
    <p:sldLayoutId id="2147483669" r:id="rId10"/>
    <p:sldLayoutId id="2147483667" r:id="rId11"/>
    <p:sldLayoutId id="2147483670" r:id="rId12"/>
    <p:sldLayoutId id="2147483673" r:id="rId13"/>
    <p:sldLayoutId id="2147483674" r:id="rId14"/>
    <p:sldLayoutId id="2147483657" r:id="rId15"/>
    <p:sldLayoutId id="2147483658" r:id="rId16"/>
    <p:sldLayoutId id="2147483651" r:id="rId17"/>
    <p:sldLayoutId id="2147483671" r:id="rId18"/>
    <p:sldLayoutId id="2147483659" r:id="rId19"/>
    <p:sldLayoutId id="2147483660" r:id="rId20"/>
    <p:sldLayoutId id="2147483672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92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0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8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56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21" userDrawn="1">
          <p15:clr>
            <a:srgbClr val="F26B43"/>
          </p15:clr>
        </p15:guide>
        <p15:guide id="4" pos="7559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5087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ABF359E7-035B-8140-B6CC-39AE12468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Biologiska institutionen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BBE14D-3455-DC4F-9CD1-23C1CF945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NATURVETENSKAPLIGA FAKULTETEN</a:t>
            </a:r>
          </a:p>
        </p:txBody>
      </p:sp>
    </p:spTree>
    <p:extLst>
      <p:ext uri="{BB962C8B-B14F-4D97-AF65-F5344CB8AC3E}">
        <p14:creationId xmlns:p14="http://schemas.microsoft.com/office/powerpoint/2010/main" val="428316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806E37-3459-9D42-97A6-33830FDC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Personal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0D9D7F9B-1223-C94C-925A-9A4F63DCA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623529"/>
              </p:ext>
            </p:extLst>
          </p:nvPr>
        </p:nvGraphicFramePr>
        <p:xfrm>
          <a:off x="1532765" y="2710544"/>
          <a:ext cx="9178778" cy="382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540F8A6F-0FED-1344-8668-60364C639E08}"/>
              </a:ext>
            </a:extLst>
          </p:cNvPr>
          <p:cNvSpPr txBox="1"/>
          <p:nvPr/>
        </p:nvSpPr>
        <p:spPr>
          <a:xfrm>
            <a:off x="1565950" y="2142036"/>
            <a:ext cx="44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292 anställda (49% kvinnor)</a:t>
            </a:r>
          </a:p>
        </p:txBody>
      </p:sp>
    </p:spTree>
    <p:extLst>
      <p:ext uri="{BB962C8B-B14F-4D97-AF65-F5344CB8AC3E}">
        <p14:creationId xmlns:p14="http://schemas.microsoft.com/office/powerpoint/2010/main" val="2340642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C923AD-82C8-494A-B9C7-FBA1FF41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internationell institution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EF81FB-2C46-7B4D-A398-50DC8C94A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59999"/>
            <a:ext cx="4476000" cy="39600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På biologiska institutionen har vi personal från en mängd olika länder och världsdelar.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DE978E6-8F36-5046-9413-849728C46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9789" y="2159999"/>
            <a:ext cx="4340497" cy="375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6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E9ECFAA-1719-D543-8C4F-8193850FC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088" y="4869089"/>
            <a:ext cx="11807825" cy="18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76E29C0-E2C0-6044-BA6D-F23E0B63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 på grund-</a:t>
            </a:r>
            <a:br>
              <a:rPr lang="sv-SE" dirty="0"/>
            </a:br>
            <a:r>
              <a:rPr lang="sv-SE" dirty="0"/>
              <a:t>och avancerad nivå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8D06AF-A59C-4941-AEEF-0A3ADAE12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6480000" algn="r"/>
              </a:tabLst>
            </a:pPr>
            <a:r>
              <a:rPr lang="sv-SE" dirty="0"/>
              <a:t>Studenter per helår	450</a:t>
            </a:r>
          </a:p>
          <a:p>
            <a:pPr marL="0" indent="0">
              <a:buNone/>
              <a:tabLst>
                <a:tab pos="6480000" algn="r"/>
              </a:tabLst>
            </a:pPr>
            <a:r>
              <a:rPr lang="sv-SE" dirty="0"/>
              <a:t>Examina	150</a:t>
            </a:r>
          </a:p>
          <a:p>
            <a:pPr marL="0" indent="0">
              <a:buNone/>
              <a:tabLst>
                <a:tab pos="6480000" algn="r"/>
              </a:tabLst>
            </a:pPr>
            <a:r>
              <a:rPr lang="sv-SE" dirty="0"/>
              <a:t>Utbildningsprogram	13</a:t>
            </a:r>
          </a:p>
          <a:p>
            <a:pPr marL="0" indent="0">
              <a:buNone/>
              <a:tabLst>
                <a:tab pos="6480000" algn="r"/>
              </a:tabLst>
            </a:pPr>
            <a:r>
              <a:rPr lang="sv-SE" dirty="0"/>
              <a:t>Kurser	60</a:t>
            </a:r>
          </a:p>
          <a:p>
            <a:pPr marL="0" indent="0">
              <a:spcBef>
                <a:spcPts val="10000"/>
              </a:spcBef>
              <a:buNone/>
              <a:tabLst>
                <a:tab pos="6480000" algn="r"/>
              </a:tabLst>
            </a:pPr>
            <a:r>
              <a:rPr lang="sv-SE" dirty="0"/>
              <a:t>Framstående forskare undervisar</a:t>
            </a:r>
            <a:br>
              <a:rPr lang="sv-SE" dirty="0"/>
            </a:br>
            <a:r>
              <a:rPr lang="sv-SE" dirty="0"/>
              <a:t>våra studenter i en aktiv forskningsmiljö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58B65DD-791E-A240-BA9F-40DE931A86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8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C25A65-5C86-C84F-AC55-2AFF3385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 på grund-</a:t>
            </a:r>
            <a:br>
              <a:rPr lang="sv-SE" dirty="0"/>
            </a:br>
            <a:r>
              <a:rPr lang="sv-SE" dirty="0"/>
              <a:t>och avancerad nivå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0D51FC-9E6A-6B48-B13E-6E2A7ECC7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Kandidatprogram</a:t>
            </a:r>
          </a:p>
          <a:p>
            <a:r>
              <a:rPr lang="sv-SE" dirty="0"/>
              <a:t>biologi</a:t>
            </a:r>
          </a:p>
          <a:p>
            <a:r>
              <a:rPr lang="sv-SE" dirty="0"/>
              <a:t>molekylärbiologi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sv-SE" b="1" dirty="0" err="1"/>
              <a:t>Masterprogram</a:t>
            </a:r>
            <a:endParaRPr lang="sv-SE" b="1" dirty="0"/>
          </a:p>
          <a:p>
            <a:r>
              <a:rPr lang="sv-SE" dirty="0"/>
              <a:t>biologi – 6 inriktningar</a:t>
            </a:r>
          </a:p>
          <a:p>
            <a:r>
              <a:rPr lang="sv-SE" dirty="0"/>
              <a:t>molekylärbiologi – 4 inriktningar</a:t>
            </a:r>
          </a:p>
          <a:p>
            <a:r>
              <a:rPr lang="sv-SE" dirty="0"/>
              <a:t>bioinformatik</a:t>
            </a:r>
          </a:p>
        </p:txBody>
      </p:sp>
    </p:spTree>
    <p:extLst>
      <p:ext uri="{BB962C8B-B14F-4D97-AF65-F5344CB8AC3E}">
        <p14:creationId xmlns:p14="http://schemas.microsoft.com/office/powerpoint/2010/main" val="423911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1001A18-6420-A142-8A51-7614C95B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021" y="2205038"/>
            <a:ext cx="9948162" cy="33845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FAA7754-A3A8-3B40-BBC6-0313B13D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Ut-och</a:t>
            </a:r>
            <a:r>
              <a:rPr lang="sv-SE" dirty="0"/>
              <a:t> inresande studenter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BED2A0-4C56-2740-B2AA-5940FB50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59999"/>
            <a:ext cx="4073229" cy="396000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Lunds universitet – Sveriges mest internationella universitet</a:t>
            </a:r>
          </a:p>
          <a:p>
            <a:pPr marL="0" indent="0">
              <a:spcBef>
                <a:spcPts val="5000"/>
              </a:spcBef>
              <a:buNone/>
            </a:pPr>
            <a:r>
              <a:rPr lang="sv-SE" b="1" dirty="0"/>
              <a:t>Biologi 2022</a:t>
            </a:r>
          </a:p>
          <a:p>
            <a:pPr marL="0" indent="0">
              <a:buNone/>
            </a:pPr>
            <a:r>
              <a:rPr lang="sv-SE" dirty="0"/>
              <a:t>50 utbytesstudenter</a:t>
            </a:r>
          </a:p>
          <a:p>
            <a:pPr marL="0" indent="0">
              <a:buNone/>
            </a:pPr>
            <a:r>
              <a:rPr lang="sv-SE" dirty="0"/>
              <a:t>140 internationella programstudenter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7728FF6-8679-E844-AD97-88CA4E1877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7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329930-84AD-2F41-B0FE-E741A58B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Forskning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DA32D0-88E3-5240-9852-74752E03B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59999"/>
            <a:ext cx="4628400" cy="3960000"/>
          </a:xfrm>
        </p:spPr>
        <p:txBody>
          <a:bodyPr/>
          <a:lstStyle/>
          <a:p>
            <a:r>
              <a:rPr lang="sv-SE" b="1" dirty="0"/>
              <a:t>Grundforskning och tillämpad forskning</a:t>
            </a:r>
            <a:r>
              <a:rPr lang="sv-SE" dirty="0"/>
              <a:t> från molekyler, genetisk kod och proteinproduktion till ekologiska system och beteenden</a:t>
            </a:r>
          </a:p>
          <a:p>
            <a:r>
              <a:rPr lang="sv-SE" b="1" dirty="0"/>
              <a:t>23 forskargrupper</a:t>
            </a:r>
          </a:p>
          <a:p>
            <a:r>
              <a:rPr lang="sv-SE" b="1" dirty="0"/>
              <a:t>5 största anslagsgivare </a:t>
            </a:r>
            <a:r>
              <a:rPr lang="sv-SE" dirty="0"/>
              <a:t>2022 VR, EU, Wallenberg, Formas och Naturvårdsverket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9652E25-2A92-194B-B14F-01A8FA75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397" y="2205038"/>
            <a:ext cx="3942603" cy="31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5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E9287B-9993-DD4E-820E-D458BE3A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Forskning – nyckeltal</a:t>
            </a:r>
          </a:p>
        </p:txBody>
      </p:sp>
      <p:pic>
        <p:nvPicPr>
          <p:cNvPr id="5" name="Platshållare för innehåll 4" descr="En bild som visar text, inomhus, flera&#10;&#10;Automatiskt genererad beskrivning">
            <a:extLst>
              <a:ext uri="{FF2B5EF4-FFF2-40B4-BE49-F238E27FC236}">
                <a16:creationId xmlns:a16="http://schemas.microsoft.com/office/drawing/2014/main" id="{42BC1D5E-625D-284E-9F9E-7CB3FA4E6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949" y="1768702"/>
            <a:ext cx="9152905" cy="4889500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A3DA8C5-4261-1242-BA46-F4AAF41E4DBB}"/>
              </a:ext>
            </a:extLst>
          </p:cNvPr>
          <p:cNvSpPr txBox="1"/>
          <p:nvPr/>
        </p:nvSpPr>
        <p:spPr>
          <a:xfrm>
            <a:off x="2057398" y="3519524"/>
            <a:ext cx="16110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accent1"/>
                </a:solidFill>
                <a:latin typeface="+mj-lt"/>
              </a:rPr>
              <a:t>87</a:t>
            </a:r>
          </a:p>
          <a:p>
            <a:pPr algn="ctr"/>
            <a:r>
              <a:rPr lang="sv-SE" sz="1500" dirty="0">
                <a:latin typeface="+mj-lt"/>
              </a:rPr>
              <a:t>Forskarstuderande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119B217-54E2-8E49-9662-F7855E4EEF37}"/>
              </a:ext>
            </a:extLst>
          </p:cNvPr>
          <p:cNvSpPr txBox="1"/>
          <p:nvPr/>
        </p:nvSpPr>
        <p:spPr>
          <a:xfrm>
            <a:off x="3668030" y="2561580"/>
            <a:ext cx="16110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accent1"/>
                </a:solidFill>
                <a:latin typeface="+mj-lt"/>
              </a:rPr>
              <a:t>9</a:t>
            </a:r>
          </a:p>
          <a:p>
            <a:pPr algn="ctr"/>
            <a:r>
              <a:rPr lang="sv-SE" sz="1500" dirty="0">
                <a:latin typeface="+mj-lt"/>
              </a:rPr>
              <a:t>Doktorsexamina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19F7361-4477-D646-A2DA-C8A7C10C5C57}"/>
              </a:ext>
            </a:extLst>
          </p:cNvPr>
          <p:cNvSpPr txBox="1"/>
          <p:nvPr/>
        </p:nvSpPr>
        <p:spPr>
          <a:xfrm>
            <a:off x="5573485" y="2561580"/>
            <a:ext cx="16110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accent1"/>
                </a:solidFill>
                <a:latin typeface="+mj-lt"/>
              </a:rPr>
              <a:t>34</a:t>
            </a:r>
          </a:p>
          <a:p>
            <a:pPr algn="ctr"/>
            <a:r>
              <a:rPr lang="sv-SE" sz="1500" dirty="0">
                <a:latin typeface="+mj-lt"/>
              </a:rPr>
              <a:t>Professorer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AEFDB8A-64A1-D648-8F79-800E26F6D791}"/>
              </a:ext>
            </a:extLst>
          </p:cNvPr>
          <p:cNvSpPr txBox="1"/>
          <p:nvPr/>
        </p:nvSpPr>
        <p:spPr>
          <a:xfrm>
            <a:off x="7373625" y="1859508"/>
            <a:ext cx="1611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accent1"/>
                </a:solidFill>
                <a:latin typeface="+mj-lt"/>
              </a:rPr>
              <a:t>135</a:t>
            </a:r>
          </a:p>
          <a:p>
            <a:pPr algn="ctr"/>
            <a:r>
              <a:rPr lang="sv-SE" sz="1500" dirty="0">
                <a:latin typeface="+mj-lt"/>
              </a:rPr>
              <a:t>Övriga lärare &amp;</a:t>
            </a:r>
            <a:br>
              <a:rPr lang="sv-SE" sz="1500" dirty="0">
                <a:latin typeface="+mj-lt"/>
              </a:rPr>
            </a:br>
            <a:r>
              <a:rPr lang="sv-SE" sz="1500" dirty="0">
                <a:latin typeface="+mj-lt"/>
              </a:rPr>
              <a:t>forskare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29D1FB-F7E1-4A46-88FE-A5207DF33B2E}"/>
              </a:ext>
            </a:extLst>
          </p:cNvPr>
          <p:cNvSpPr txBox="1"/>
          <p:nvPr/>
        </p:nvSpPr>
        <p:spPr>
          <a:xfrm>
            <a:off x="8872762" y="3258267"/>
            <a:ext cx="16110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accent1"/>
                </a:solidFill>
                <a:latin typeface="+mj-lt"/>
              </a:rPr>
              <a:t>350</a:t>
            </a:r>
          </a:p>
          <a:p>
            <a:pPr algn="ctr"/>
            <a:r>
              <a:rPr lang="sv-SE" sz="1500" dirty="0">
                <a:latin typeface="+mj-lt"/>
              </a:rPr>
              <a:t>Publikationer</a:t>
            </a:r>
          </a:p>
        </p:txBody>
      </p:sp>
    </p:spTree>
    <p:extLst>
      <p:ext uri="{BB962C8B-B14F-4D97-AF65-F5344CB8AC3E}">
        <p14:creationId xmlns:p14="http://schemas.microsoft.com/office/powerpoint/2010/main" val="320204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2D6D20-D1FC-223F-15B0-315EE7A2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Forskning – citeringsgenomslag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82CE8FE-5B76-8A88-8B91-E8D175F9F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3265" y="2222500"/>
            <a:ext cx="5499100" cy="3835400"/>
          </a:xfrm>
        </p:spPr>
      </p:pic>
    </p:spTree>
    <p:extLst>
      <p:ext uri="{BB962C8B-B14F-4D97-AF65-F5344CB8AC3E}">
        <p14:creationId xmlns:p14="http://schemas.microsoft.com/office/powerpoint/2010/main" val="1155296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7454B1E-C3D7-D34B-93E4-E30E076740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450" flipH="1">
            <a:off x="5449801" y="3247118"/>
            <a:ext cx="4905828" cy="367937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0D9E425-2F85-F148-939E-B982AAC43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Biologiska museet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37C4E6-CDF2-D046-B8BC-B846E21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59999"/>
            <a:ext cx="5978229" cy="39600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Mer än 300 år gammalt forskningsmuseum</a:t>
            </a:r>
          </a:p>
          <a:p>
            <a:pPr marL="0" indent="0">
              <a:buNone/>
            </a:pPr>
            <a:r>
              <a:rPr lang="sv-SE" dirty="0"/>
              <a:t>Cirka 14,5 miljoner exemplar växter och djur, varav &gt; 10 000 typexemplar</a:t>
            </a:r>
          </a:p>
          <a:p>
            <a:pPr>
              <a:spcBef>
                <a:spcPts val="8400"/>
              </a:spcBef>
            </a:pPr>
            <a:r>
              <a:rPr lang="sv-SE" dirty="0"/>
              <a:t>Botaniska samlingar</a:t>
            </a:r>
          </a:p>
          <a:p>
            <a:r>
              <a:rPr lang="sv-SE" dirty="0"/>
              <a:t>Entomologiska samlingar</a:t>
            </a:r>
          </a:p>
          <a:p>
            <a:r>
              <a:rPr lang="sv-SE" dirty="0"/>
              <a:t>Zoologiska samlingar</a:t>
            </a:r>
          </a:p>
        </p:txBody>
      </p:sp>
    </p:spTree>
    <p:extLst>
      <p:ext uri="{BB962C8B-B14F-4D97-AF65-F5344CB8AC3E}">
        <p14:creationId xmlns:p14="http://schemas.microsoft.com/office/powerpoint/2010/main" val="1727984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64EE86-068D-7A4E-9C4B-CED55902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Samverkan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65586D-A48E-A14D-AAE2-0AD8C9F84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TV/radio och andra medier</a:t>
            </a:r>
          </a:p>
          <a:p>
            <a:r>
              <a:rPr lang="sv-SE" dirty="0"/>
              <a:t>Populärvetenskapliga föreläsningar</a:t>
            </a:r>
          </a:p>
          <a:p>
            <a:r>
              <a:rPr lang="sv-SE" dirty="0"/>
              <a:t>Frågelåda</a:t>
            </a:r>
          </a:p>
          <a:p>
            <a:r>
              <a:rPr lang="sv-SE" dirty="0"/>
              <a:t>Medborgarforskning</a:t>
            </a:r>
          </a:p>
        </p:txBody>
      </p:sp>
    </p:spTree>
    <p:extLst>
      <p:ext uri="{BB962C8B-B14F-4D97-AF65-F5344CB8AC3E}">
        <p14:creationId xmlns:p14="http://schemas.microsoft.com/office/powerpoint/2010/main" val="182890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himmel, utomhus, växt&#10;&#10;Automatiskt genererad beskrivning">
            <a:extLst>
              <a:ext uri="{FF2B5EF4-FFF2-40B4-BE49-F238E27FC236}">
                <a16:creationId xmlns:a16="http://schemas.microsoft.com/office/drawing/2014/main" id="{0072BCE2-0E5D-2345-B72E-06D11703F6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FF4AFAA4-9B65-2C41-9976-14FB6BDD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Lunds universitet</a:t>
            </a:r>
          </a:p>
        </p:txBody>
      </p:sp>
    </p:spTree>
    <p:extLst>
      <p:ext uri="{BB962C8B-B14F-4D97-AF65-F5344CB8AC3E}">
        <p14:creationId xmlns:p14="http://schemas.microsoft.com/office/powerpoint/2010/main" val="1599856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CCE78C-ABAF-C143-B940-E312FD35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Institutionens organisation</a:t>
            </a:r>
          </a:p>
        </p:txBody>
      </p:sp>
      <p:graphicFrame>
        <p:nvGraphicFramePr>
          <p:cNvPr id="4" name="Tabell 7">
            <a:extLst>
              <a:ext uri="{FF2B5EF4-FFF2-40B4-BE49-F238E27FC236}">
                <a16:creationId xmlns:a16="http://schemas.microsoft.com/office/drawing/2014/main" id="{512F3B6F-FA83-4B4B-BF7B-91176A005D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316647"/>
              </p:ext>
            </p:extLst>
          </p:nvPr>
        </p:nvGraphicFramePr>
        <p:xfrm>
          <a:off x="1601665" y="2209380"/>
          <a:ext cx="9082470" cy="73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490">
                  <a:extLst>
                    <a:ext uri="{9D8B030D-6E8A-4147-A177-3AD203B41FA5}">
                      <a16:colId xmlns:a16="http://schemas.microsoft.com/office/drawing/2014/main" val="4208863996"/>
                    </a:ext>
                  </a:extLst>
                </a:gridCol>
                <a:gridCol w="3027490">
                  <a:extLst>
                    <a:ext uri="{9D8B030D-6E8A-4147-A177-3AD203B41FA5}">
                      <a16:colId xmlns:a16="http://schemas.microsoft.com/office/drawing/2014/main" val="2012222582"/>
                    </a:ext>
                  </a:extLst>
                </a:gridCol>
                <a:gridCol w="3027490">
                  <a:extLst>
                    <a:ext uri="{9D8B030D-6E8A-4147-A177-3AD203B41FA5}">
                      <a16:colId xmlns:a16="http://schemas.microsoft.com/office/drawing/2014/main" val="972617699"/>
                    </a:ext>
                  </a:extLst>
                </a:gridCol>
              </a:tblGrid>
              <a:tr h="738212">
                <a:tc>
                  <a:txBody>
                    <a:bodyPr/>
                    <a:lstStyle/>
                    <a:p>
                      <a:r>
                        <a:rPr lang="sv-S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Institutionsstyrelsen</a:t>
                      </a:r>
                    </a:p>
                  </a:txBody>
                  <a:tcPr marL="259494" marR="94160" marT="47080" marB="470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Prefekt &amp; </a:t>
                      </a:r>
                    </a:p>
                    <a:p>
                      <a:r>
                        <a:rPr lang="sv-S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biträdande prefekt</a:t>
                      </a:r>
                    </a:p>
                  </a:txBody>
                  <a:tcPr marL="259494" marR="94160" marT="47080" marB="470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Prefektråd</a:t>
                      </a:r>
                    </a:p>
                  </a:txBody>
                  <a:tcPr marL="259494" marR="94160" marT="47080" marB="470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7199628"/>
                  </a:ext>
                </a:extLst>
              </a:tr>
            </a:tbl>
          </a:graphicData>
        </a:graphic>
      </p:graphicFrame>
      <p:graphicFrame>
        <p:nvGraphicFramePr>
          <p:cNvPr id="5" name="Tabell 8">
            <a:extLst>
              <a:ext uri="{FF2B5EF4-FFF2-40B4-BE49-F238E27FC236}">
                <a16:creationId xmlns:a16="http://schemas.microsoft.com/office/drawing/2014/main" id="{812CF3DC-CD5D-5741-80FA-4545B4ACB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48592"/>
              </p:ext>
            </p:extLst>
          </p:nvPr>
        </p:nvGraphicFramePr>
        <p:xfrm>
          <a:off x="1605574" y="2946631"/>
          <a:ext cx="9069399" cy="3722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133">
                  <a:extLst>
                    <a:ext uri="{9D8B030D-6E8A-4147-A177-3AD203B41FA5}">
                      <a16:colId xmlns:a16="http://schemas.microsoft.com/office/drawing/2014/main" val="1280015887"/>
                    </a:ext>
                  </a:extLst>
                </a:gridCol>
                <a:gridCol w="3023133">
                  <a:extLst>
                    <a:ext uri="{9D8B030D-6E8A-4147-A177-3AD203B41FA5}">
                      <a16:colId xmlns:a16="http://schemas.microsoft.com/office/drawing/2014/main" val="2385975513"/>
                    </a:ext>
                  </a:extLst>
                </a:gridCol>
                <a:gridCol w="3023133">
                  <a:extLst>
                    <a:ext uri="{9D8B030D-6E8A-4147-A177-3AD203B41FA5}">
                      <a16:colId xmlns:a16="http://schemas.microsoft.com/office/drawing/2014/main" val="1170976240"/>
                    </a:ext>
                  </a:extLst>
                </a:gridCol>
              </a:tblGrid>
              <a:tr h="685716">
                <a:tc>
                  <a:txBody>
                    <a:bodyPr/>
                    <a:lstStyle/>
                    <a:p>
                      <a:r>
                        <a:rPr lang="sv-S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Beredande &amp;</a:t>
                      </a:r>
                      <a:br>
                        <a:rPr lang="sv-S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sv-S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rådgivande organ</a:t>
                      </a:r>
                    </a:p>
                  </a:txBody>
                  <a:tcPr marL="259494" marR="94160" marT="47080" marB="470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Forskningsenheter</a:t>
                      </a:r>
                    </a:p>
                  </a:txBody>
                  <a:tcPr marL="259494" marR="94160" marT="47080" marB="470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Andra enheter</a:t>
                      </a:r>
                    </a:p>
                  </a:txBody>
                  <a:tcPr marL="259494" marR="94160" marT="47080" marB="470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688038"/>
                  </a:ext>
                </a:extLst>
              </a:tr>
              <a:tr h="30367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Biologiskt doktorandråd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Enhetschefsgrupp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Forskarutbildningsnämnd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Grundutbildningsnämnd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Hälsa-, miljö- &amp; säkerhetskommitté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Infrastrukturgrupp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Jämställdhetsgrupp</a:t>
                      </a:r>
                    </a:p>
                  </a:txBody>
                  <a:tcPr marL="259494" marR="94160" marT="259494" marB="470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Akvatisk ekologi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Biodiversitet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Evolutionär ekologi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Funktionell zoologi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Molekylär ekologi, mikrobiell ekologi och evolutionär genetik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Molekylär cellbiologi</a:t>
                      </a:r>
                    </a:p>
                  </a:txBody>
                  <a:tcPr marL="259494" marR="94160" marT="222424" marB="470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Biologiska museet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Lunds </a:t>
                      </a:r>
                      <a:r>
                        <a:rPr lang="sv-SE" sz="1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proteinproduk-tionsplattform</a:t>
                      </a: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(LP3)</a:t>
                      </a:r>
                    </a:p>
                  </a:txBody>
                  <a:tcPr marL="259494" marR="94160" marT="222424" marB="470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12945"/>
                  </a:ext>
                </a:extLst>
              </a:tr>
            </a:tbl>
          </a:graphicData>
        </a:graphic>
      </p:graphicFrame>
      <p:graphicFrame>
        <p:nvGraphicFramePr>
          <p:cNvPr id="6" name="Tabell 10">
            <a:extLst>
              <a:ext uri="{FF2B5EF4-FFF2-40B4-BE49-F238E27FC236}">
                <a16:creationId xmlns:a16="http://schemas.microsoft.com/office/drawing/2014/main" id="{0BAC5746-EF0F-2345-8E4A-CA448EDC3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39530"/>
              </p:ext>
            </p:extLst>
          </p:nvPr>
        </p:nvGraphicFramePr>
        <p:xfrm>
          <a:off x="7656633" y="4865639"/>
          <a:ext cx="3027501" cy="5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501">
                  <a:extLst>
                    <a:ext uri="{9D8B030D-6E8A-4147-A177-3AD203B41FA5}">
                      <a16:colId xmlns:a16="http://schemas.microsoft.com/office/drawing/2014/main" val="2313666165"/>
                    </a:ext>
                  </a:extLst>
                </a:gridCol>
              </a:tblGrid>
              <a:tr h="592130">
                <a:tc>
                  <a:txBody>
                    <a:bodyPr/>
                    <a:lstStyle/>
                    <a:p>
                      <a:r>
                        <a:rPr lang="sv-SE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Forskningsinfrastrukturer</a:t>
                      </a:r>
                    </a:p>
                  </a:txBody>
                  <a:tcPr marL="260403" marR="94490" marT="47245" marB="4724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722352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8A5D4FA1-0877-ED4B-BB90-182E19DA3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362201"/>
              </p:ext>
            </p:extLst>
          </p:nvPr>
        </p:nvGraphicFramePr>
        <p:xfrm>
          <a:off x="7656113" y="5472111"/>
          <a:ext cx="3027501" cy="5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501">
                  <a:extLst>
                    <a:ext uri="{9D8B030D-6E8A-4147-A177-3AD203B41FA5}">
                      <a16:colId xmlns:a16="http://schemas.microsoft.com/office/drawing/2014/main" val="2313666165"/>
                    </a:ext>
                  </a:extLst>
                </a:gridCol>
              </a:tblGrid>
              <a:tr h="592130">
                <a:tc>
                  <a:txBody>
                    <a:bodyPr/>
                    <a:lstStyle/>
                    <a:p>
                      <a:r>
                        <a:rPr lang="sv-SE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Prefektkansli</a:t>
                      </a:r>
                    </a:p>
                  </a:txBody>
                  <a:tcPr marL="260403" marR="94490" marT="47245" marB="4724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722352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F8089807-30BC-D94A-B040-890F36324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81394"/>
              </p:ext>
            </p:extLst>
          </p:nvPr>
        </p:nvGraphicFramePr>
        <p:xfrm>
          <a:off x="7656374" y="6076958"/>
          <a:ext cx="3027501" cy="5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501">
                  <a:extLst>
                    <a:ext uri="{9D8B030D-6E8A-4147-A177-3AD203B41FA5}">
                      <a16:colId xmlns:a16="http://schemas.microsoft.com/office/drawing/2014/main" val="2313666165"/>
                    </a:ext>
                  </a:extLst>
                </a:gridCol>
              </a:tblGrid>
              <a:tr h="592130">
                <a:tc>
                  <a:txBody>
                    <a:bodyPr/>
                    <a:lstStyle/>
                    <a:p>
                      <a:r>
                        <a:rPr lang="sv-SE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Utbildningskansli</a:t>
                      </a:r>
                    </a:p>
                  </a:txBody>
                  <a:tcPr marL="260403" marR="94490" marT="47245" marB="4724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722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823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7B9D12-E9DA-664A-81DA-DAE45E84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Avslutningsbild, endast logotyp</a:t>
            </a:r>
          </a:p>
        </p:txBody>
      </p:sp>
      <p:pic>
        <p:nvPicPr>
          <p:cNvPr id="3" name="Bildobjekt 2" descr="Lunds universitets logotyp.">
            <a:extLst>
              <a:ext uri="{FF2B5EF4-FFF2-40B4-BE49-F238E27FC236}">
                <a16:creationId xmlns:a16="http://schemas.microsoft.com/office/drawing/2014/main" id="{B9B004CB-9E66-2E4F-902A-D4E52BE8F1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70" y="1556181"/>
            <a:ext cx="2150660" cy="264208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EE09A94-7F85-D942-9265-866C266653B2}"/>
              </a:ext>
            </a:extLst>
          </p:cNvPr>
          <p:cNvSpPr/>
          <p:nvPr/>
        </p:nvSpPr>
        <p:spPr>
          <a:xfrm>
            <a:off x="10705822" y="5326213"/>
            <a:ext cx="1208076" cy="13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56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3847B1-C9AB-D246-95F3-416A55B5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170848"/>
            <a:ext cx="11088000" cy="1846659"/>
          </a:xfrm>
        </p:spPr>
        <p:txBody>
          <a:bodyPr/>
          <a:lstStyle/>
          <a:p>
            <a:r>
              <a:rPr lang="sv-SE" dirty="0"/>
              <a:t>Vi förenas i vår strävan att förstå,</a:t>
            </a:r>
            <a:br>
              <a:rPr lang="sv-SE" dirty="0"/>
            </a:br>
            <a:r>
              <a:rPr lang="sv-SE" dirty="0"/>
              <a:t>förklara och förbättra vår värld</a:t>
            </a:r>
            <a:br>
              <a:rPr lang="sv-SE" dirty="0"/>
            </a:br>
            <a:r>
              <a:rPr lang="sv-SE" dirty="0"/>
              <a:t>och människors villkor</a:t>
            </a:r>
          </a:p>
        </p:txBody>
      </p:sp>
    </p:spTree>
    <p:extLst>
      <p:ext uri="{BB962C8B-B14F-4D97-AF65-F5344CB8AC3E}">
        <p14:creationId xmlns:p14="http://schemas.microsoft.com/office/powerpoint/2010/main" val="313577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Förenklad karta över Sverige med Helsingborg, Lund och Malmö markerade. Illustration.">
            <a:extLst>
              <a:ext uri="{FF2B5EF4-FFF2-40B4-BE49-F238E27FC236}">
                <a16:creationId xmlns:a16="http://schemas.microsoft.com/office/drawing/2014/main" id="{7FF241D2-CFB9-064B-A038-68CA64511E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160" y="-738001"/>
            <a:ext cx="557784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CE5641F-577B-E64C-98E4-E3B9BD2A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Lunds universitet –</a:t>
            </a:r>
            <a:br>
              <a:rPr lang="sv-SE" dirty="0"/>
            </a:br>
            <a:r>
              <a:rPr lang="sv-SE" dirty="0"/>
              <a:t>ett universitet i världsklass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31CDF0-37EC-804D-8A20-E30478DAD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Grundat 1666</a:t>
            </a:r>
          </a:p>
          <a:p>
            <a:r>
              <a:rPr lang="sv-SE" dirty="0"/>
              <a:t>Rankat som ett av världens 100 främsta lärosäten</a:t>
            </a:r>
          </a:p>
          <a:p>
            <a:r>
              <a:rPr lang="sv-SE" dirty="0"/>
              <a:t>49 000 studenter (individer) varav 27 % internationella</a:t>
            </a:r>
          </a:p>
          <a:p>
            <a:r>
              <a:rPr lang="sv-SE" dirty="0"/>
              <a:t>8 600 anställda varav cirka 770 professorer, </a:t>
            </a:r>
            <a:br>
              <a:rPr lang="sv-SE" dirty="0"/>
            </a:br>
            <a:r>
              <a:rPr lang="sv-SE" dirty="0"/>
              <a:t>4 400 lärare, forskare och doktorander, </a:t>
            </a:r>
            <a:br>
              <a:rPr lang="sv-SE" dirty="0"/>
            </a:br>
            <a:r>
              <a:rPr lang="sv-SE" dirty="0"/>
              <a:t>samt 3 000 teknisk/administrativ personal</a:t>
            </a:r>
          </a:p>
          <a:p>
            <a:r>
              <a:rPr lang="sv-SE" dirty="0"/>
              <a:t>266 utbildningsprogram varav 161 på avancerad nivå</a:t>
            </a:r>
          </a:p>
          <a:p>
            <a:r>
              <a:rPr lang="sv-SE" dirty="0"/>
              <a:t>1 495 fristående kurser varav 8% på engelska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E0EEC7D-A3AB-A842-B17C-3F716B5F7797}"/>
              </a:ext>
            </a:extLst>
          </p:cNvPr>
          <p:cNvSpPr txBox="1"/>
          <p:nvPr/>
        </p:nvSpPr>
        <p:spPr>
          <a:xfrm>
            <a:off x="8512631" y="4082204"/>
            <a:ext cx="1317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HELSINGBORG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CB8095C-C322-3E40-91C2-05B943585A1F}"/>
              </a:ext>
            </a:extLst>
          </p:cNvPr>
          <p:cNvSpPr txBox="1"/>
          <p:nvPr/>
        </p:nvSpPr>
        <p:spPr>
          <a:xfrm>
            <a:off x="9960430" y="4191061"/>
            <a:ext cx="1317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LUND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281D15F-5C71-C641-ACD4-8C410BD42135}"/>
              </a:ext>
            </a:extLst>
          </p:cNvPr>
          <p:cNvSpPr txBox="1"/>
          <p:nvPr/>
        </p:nvSpPr>
        <p:spPr>
          <a:xfrm>
            <a:off x="9873345" y="4408775"/>
            <a:ext cx="1317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MALMÖ</a:t>
            </a:r>
          </a:p>
        </p:txBody>
      </p:sp>
    </p:spTree>
    <p:extLst>
      <p:ext uri="{BB962C8B-B14F-4D97-AF65-F5344CB8AC3E}">
        <p14:creationId xmlns:p14="http://schemas.microsoft.com/office/powerpoint/2010/main" val="40987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189791-3EC8-C043-80A0-CADD9A8D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Ett fullskaligt universitet –</a:t>
            </a:r>
            <a:br>
              <a:rPr lang="sv-SE" dirty="0"/>
            </a:br>
            <a:r>
              <a:rPr lang="sv-SE" dirty="0"/>
              <a:t>åtta fakulteter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093F57-D78B-994E-83B5-9FBB1EF82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Ekonomihögskolan</a:t>
            </a:r>
          </a:p>
          <a:p>
            <a:r>
              <a:rPr lang="sv-SE" dirty="0"/>
              <a:t>Humanistiska och teologiska fakulteterna</a:t>
            </a:r>
          </a:p>
          <a:p>
            <a:r>
              <a:rPr lang="sv-SE" dirty="0"/>
              <a:t>Juridiska fakulteterna</a:t>
            </a:r>
          </a:p>
          <a:p>
            <a:r>
              <a:rPr lang="sv-SE" dirty="0"/>
              <a:t>Konstnärliga fakulteten</a:t>
            </a:r>
          </a:p>
          <a:p>
            <a:r>
              <a:rPr lang="sv-SE" dirty="0"/>
              <a:t>Lunds tekniska högskola</a:t>
            </a:r>
          </a:p>
          <a:p>
            <a:r>
              <a:rPr lang="sv-SE" dirty="0"/>
              <a:t>Medicinska fakulteten</a:t>
            </a:r>
          </a:p>
          <a:p>
            <a:r>
              <a:rPr lang="sv-SE" dirty="0"/>
              <a:t>Naturvetenskapliga fakulteten</a:t>
            </a:r>
          </a:p>
          <a:p>
            <a:r>
              <a:rPr lang="sv-SE" dirty="0" err="1"/>
              <a:t>Samhällvetenskapliga</a:t>
            </a:r>
            <a:r>
              <a:rPr lang="sv-SE" dirty="0"/>
              <a:t> fakulteten</a:t>
            </a:r>
          </a:p>
        </p:txBody>
      </p:sp>
    </p:spTree>
    <p:extLst>
      <p:ext uri="{BB962C8B-B14F-4D97-AF65-F5344CB8AC3E}">
        <p14:creationId xmlns:p14="http://schemas.microsoft.com/office/powerpoint/2010/main" val="21780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E5B6A1-1DA0-9840-97D5-9E930C1B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Rankningar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FACB4E0-A9F5-9E42-BE82-3E876494DE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288212"/>
              </p:ext>
            </p:extLst>
          </p:nvPr>
        </p:nvGraphicFramePr>
        <p:xfrm>
          <a:off x="1619250" y="2160588"/>
          <a:ext cx="882014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037">
                  <a:extLst>
                    <a:ext uri="{9D8B030D-6E8A-4147-A177-3AD203B41FA5}">
                      <a16:colId xmlns:a16="http://schemas.microsoft.com/office/drawing/2014/main" val="3237696700"/>
                    </a:ext>
                  </a:extLst>
                </a:gridCol>
                <a:gridCol w="2205037">
                  <a:extLst>
                    <a:ext uri="{9D8B030D-6E8A-4147-A177-3AD203B41FA5}">
                      <a16:colId xmlns:a16="http://schemas.microsoft.com/office/drawing/2014/main" val="4081093260"/>
                    </a:ext>
                  </a:extLst>
                </a:gridCol>
                <a:gridCol w="2205037">
                  <a:extLst>
                    <a:ext uri="{9D8B030D-6E8A-4147-A177-3AD203B41FA5}">
                      <a16:colId xmlns:a16="http://schemas.microsoft.com/office/drawing/2014/main" val="2362560660"/>
                    </a:ext>
                  </a:extLst>
                </a:gridCol>
                <a:gridCol w="2205037">
                  <a:extLst>
                    <a:ext uri="{9D8B030D-6E8A-4147-A177-3AD203B41FA5}">
                      <a16:colId xmlns:a16="http://schemas.microsoft.com/office/drawing/2014/main" val="879748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QS*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THE**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Shanghai***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02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151–200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874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151–200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104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151–200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71851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72316B58-8632-EC4B-AE88-CD02F3935F32}"/>
              </a:ext>
            </a:extLst>
          </p:cNvPr>
          <p:cNvSpPr txBox="1"/>
          <p:nvPr/>
        </p:nvSpPr>
        <p:spPr>
          <a:xfrm>
            <a:off x="1619250" y="5944003"/>
            <a:ext cx="8820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/>
              <a:t>*</a:t>
            </a:r>
            <a:r>
              <a:rPr lang="en-GB" sz="1000" i="1" dirty="0"/>
              <a:t>QS World University </a:t>
            </a:r>
            <a:r>
              <a:rPr lang="en-GB" sz="1000" i="1" dirty="0" err="1"/>
              <a:t>Rankning</a:t>
            </a:r>
            <a:endParaRPr lang="en-GB" sz="1000" i="1" dirty="0"/>
          </a:p>
          <a:p>
            <a:r>
              <a:rPr lang="sv-SE" sz="1000" i="1" dirty="0"/>
              <a:t>**</a:t>
            </a:r>
            <a:r>
              <a:rPr lang="en-GB" sz="1000" i="1" dirty="0"/>
              <a:t>Times Higher Education</a:t>
            </a:r>
          </a:p>
          <a:p>
            <a:r>
              <a:rPr lang="sv-SE" sz="1000" i="1" dirty="0"/>
              <a:t>***</a:t>
            </a:r>
            <a:r>
              <a:rPr lang="en-GB" sz="1000" i="1" dirty="0"/>
              <a:t>Shanghai ranking – Academic Ranking of World Universities (ARWU)</a:t>
            </a:r>
          </a:p>
        </p:txBody>
      </p:sp>
    </p:spTree>
    <p:extLst>
      <p:ext uri="{BB962C8B-B14F-4D97-AF65-F5344CB8AC3E}">
        <p14:creationId xmlns:p14="http://schemas.microsoft.com/office/powerpoint/2010/main" val="412823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F8026C-4F61-F940-92C9-4CAC7AFF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431831"/>
            <a:ext cx="3959223" cy="861774"/>
          </a:xfrm>
        </p:spPr>
        <p:txBody>
          <a:bodyPr/>
          <a:lstStyle/>
          <a:p>
            <a:pPr marL="720725"/>
            <a:r>
              <a:rPr lang="sv-SE" dirty="0"/>
              <a:t>Biologiska institutionen</a:t>
            </a:r>
          </a:p>
        </p:txBody>
      </p:sp>
      <p:pic>
        <p:nvPicPr>
          <p:cNvPr id="9" name="Platshållare för bild 8" descr="En buske med gula blommor framför en byggnad. Foto.">
            <a:extLst>
              <a:ext uri="{FF2B5EF4-FFF2-40B4-BE49-F238E27FC236}">
                <a16:creationId xmlns:a16="http://schemas.microsoft.com/office/drawing/2014/main" id="{DED5FEF3-14ED-2D42-8BA2-E9EF9C36A3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latshållare för bild 10" descr="Damm med konstverk i form av stenar. Foto.">
            <a:extLst>
              <a:ext uri="{FF2B5EF4-FFF2-40B4-BE49-F238E27FC236}">
                <a16:creationId xmlns:a16="http://schemas.microsoft.com/office/drawing/2014/main" id="{5128587C-260A-E346-A64E-5CB0ED3949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latshållare för bild 12" descr="En ingång omgiven av snö. Foto.">
            <a:extLst>
              <a:ext uri="{FF2B5EF4-FFF2-40B4-BE49-F238E27FC236}">
                <a16:creationId xmlns:a16="http://schemas.microsoft.com/office/drawing/2014/main" id="{3A7FA42E-C1EC-834D-B37E-1BF745ABC2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latshållare för bild 14" descr="Cyklar i ett snöigt cykelställ. Foto.">
            <a:extLst>
              <a:ext uri="{FF2B5EF4-FFF2-40B4-BE49-F238E27FC236}">
                <a16:creationId xmlns:a16="http://schemas.microsoft.com/office/drawing/2014/main" id="{71951812-CFED-F644-8707-BCEA03ABC62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latshållare för bild 16" descr="Vita körsbärsblommer framför en byggnad. Foto.">
            <a:extLst>
              <a:ext uri="{FF2B5EF4-FFF2-40B4-BE49-F238E27FC236}">
                <a16:creationId xmlns:a16="http://schemas.microsoft.com/office/drawing/2014/main" id="{C2C2836A-B3FB-3145-9C18-D741A770E8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380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334864-0C53-EB41-8913-647F1EBA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Biologiska institutionen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F4C1F6-9C4C-9545-860B-C280AC183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Bildad 2010 av fem institutioner</a:t>
            </a:r>
            <a:br>
              <a:rPr lang="sv-SE" dirty="0"/>
            </a:br>
            <a:r>
              <a:rPr lang="sv-SE" dirty="0"/>
              <a:t>vissa med anor tillbaka till 1666</a:t>
            </a:r>
          </a:p>
          <a:p>
            <a:r>
              <a:rPr lang="sv-SE" dirty="0"/>
              <a:t>Från molekyler till ekosystem, </a:t>
            </a:r>
            <a:br>
              <a:rPr lang="sv-SE" dirty="0"/>
            </a:br>
            <a:r>
              <a:rPr lang="sv-SE" dirty="0"/>
              <a:t>från genetisk kod till beteenden</a:t>
            </a:r>
          </a:p>
          <a:p>
            <a:r>
              <a:rPr lang="sv-SE" dirty="0"/>
              <a:t>Empiri och teori</a:t>
            </a:r>
          </a:p>
          <a:p>
            <a:r>
              <a:rPr lang="sv-SE" dirty="0"/>
              <a:t>Nyfikenhetsdriven grundforskning, </a:t>
            </a:r>
            <a:br>
              <a:rPr lang="sv-SE" dirty="0"/>
            </a:br>
            <a:r>
              <a:rPr lang="sv-SE" dirty="0"/>
              <a:t>miljöövervakning, kommersiella tillämpningar</a:t>
            </a:r>
          </a:p>
          <a:p>
            <a:r>
              <a:rPr lang="sv-SE" dirty="0"/>
              <a:t>Forskningsmuseum</a:t>
            </a:r>
          </a:p>
        </p:txBody>
      </p:sp>
    </p:spTree>
    <p:extLst>
      <p:ext uri="{BB962C8B-B14F-4D97-AF65-F5344CB8AC3E}">
        <p14:creationId xmlns:p14="http://schemas.microsoft.com/office/powerpoint/2010/main" val="273388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149DDD-2D9B-BC40-B992-7B16604E2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Finansiering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2F4F69C9-5C27-964F-8F8F-20AC8AE99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315164"/>
              </p:ext>
            </p:extLst>
          </p:nvPr>
        </p:nvGraphicFramePr>
        <p:xfrm>
          <a:off x="348342" y="2159999"/>
          <a:ext cx="8011886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710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U-mall-SVE-2022-16-9-tillg" id="{80CF1E8B-8680-FD48-BC3C-2E10C6E03FBD}" vid="{22281E78-3246-C04F-B131-1303DCB60E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709</TotalTime>
  <Words>456</Words>
  <Application>Microsoft Macintosh PowerPoint</Application>
  <PresentationFormat>Bredbild</PresentationFormat>
  <Paragraphs>132</Paragraphs>
  <Slides>21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Helvetica Light</vt:lpstr>
      <vt:lpstr>Systemtypsnitt normalt</vt:lpstr>
      <vt:lpstr>Times New Roman</vt:lpstr>
      <vt:lpstr>Office-tema</vt:lpstr>
      <vt:lpstr>Biologiska institutionen</vt:lpstr>
      <vt:lpstr>Lunds universitet</vt:lpstr>
      <vt:lpstr>Vi förenas i vår strävan att förstå, förklara och förbättra vår värld och människors villkor</vt:lpstr>
      <vt:lpstr>Lunds universitet – ett universitet i världsklass</vt:lpstr>
      <vt:lpstr>Ett fullskaligt universitet – åtta fakulteter</vt:lpstr>
      <vt:lpstr>Rankningar</vt:lpstr>
      <vt:lpstr>Biologiska institutionen</vt:lpstr>
      <vt:lpstr>Biologiska institutionen</vt:lpstr>
      <vt:lpstr>Finansiering</vt:lpstr>
      <vt:lpstr>Personal</vt:lpstr>
      <vt:lpstr>En internationell institution</vt:lpstr>
      <vt:lpstr>Utbildning på grund- och avancerad nivå</vt:lpstr>
      <vt:lpstr>Utbildning på grund- och avancerad nivå</vt:lpstr>
      <vt:lpstr>Ut-och inresande studenter</vt:lpstr>
      <vt:lpstr>Forskning</vt:lpstr>
      <vt:lpstr>Forskning – nyckeltal</vt:lpstr>
      <vt:lpstr>Forskning – citeringsgenomslag</vt:lpstr>
      <vt:lpstr>Biologiska museet</vt:lpstr>
      <vt:lpstr>Samverkan</vt:lpstr>
      <vt:lpstr>Institutionens organisation</vt:lpstr>
      <vt:lpstr>Avslutningsbild, endast logotyp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Biologiska institutionen</dc:title>
  <dc:subject/>
  <dc:creator>Inger Ekström</dc:creator>
  <cp:keywords/>
  <dc:description/>
  <cp:lastModifiedBy>Inger Ekström</cp:lastModifiedBy>
  <cp:revision>20</cp:revision>
  <dcterms:created xsi:type="dcterms:W3CDTF">2022-03-10T12:03:54Z</dcterms:created>
  <dcterms:modified xsi:type="dcterms:W3CDTF">2023-03-08T10:09:52Z</dcterms:modified>
  <cp:category/>
</cp:coreProperties>
</file>